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1"/>
  </p:notesMasterIdLst>
  <p:sldIdLst>
    <p:sldId id="257" r:id="rId2"/>
    <p:sldId id="327" r:id="rId3"/>
    <p:sldId id="328" r:id="rId4"/>
    <p:sldId id="412" r:id="rId5"/>
    <p:sldId id="413" r:id="rId6"/>
    <p:sldId id="415" r:id="rId7"/>
    <p:sldId id="416" r:id="rId8"/>
    <p:sldId id="418" r:id="rId9"/>
    <p:sldId id="417" r:id="rId10"/>
    <p:sldId id="345" r:id="rId11"/>
    <p:sldId id="362" r:id="rId12"/>
    <p:sldId id="363"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80" r:id="rId30"/>
    <p:sldId id="381" r:id="rId31"/>
    <p:sldId id="382" r:id="rId32"/>
    <p:sldId id="383" r:id="rId33"/>
    <p:sldId id="384" r:id="rId34"/>
    <p:sldId id="385" r:id="rId35"/>
    <p:sldId id="386" r:id="rId36"/>
    <p:sldId id="387" r:id="rId37"/>
    <p:sldId id="388" r:id="rId38"/>
    <p:sldId id="389" r:id="rId39"/>
    <p:sldId id="390" r:id="rId40"/>
    <p:sldId id="419" r:id="rId41"/>
    <p:sldId id="420" r:id="rId42"/>
    <p:sldId id="421" r:id="rId43"/>
    <p:sldId id="422" r:id="rId44"/>
    <p:sldId id="423" r:id="rId45"/>
    <p:sldId id="424" r:id="rId46"/>
    <p:sldId id="425" r:id="rId47"/>
    <p:sldId id="426" r:id="rId48"/>
    <p:sldId id="427" r:id="rId49"/>
    <p:sldId id="428" r:id="rId50"/>
    <p:sldId id="429" r:id="rId51"/>
    <p:sldId id="430" r:id="rId52"/>
    <p:sldId id="431" r:id="rId53"/>
    <p:sldId id="432" r:id="rId54"/>
    <p:sldId id="433" r:id="rId55"/>
    <p:sldId id="434" r:id="rId56"/>
    <p:sldId id="400" r:id="rId57"/>
    <p:sldId id="437" r:id="rId58"/>
    <p:sldId id="435" r:id="rId59"/>
    <p:sldId id="438" r:id="rId60"/>
  </p:sldIdLst>
  <p:sldSz cx="9144000" cy="6858000" type="screen4x3"/>
  <p:notesSz cx="6858000" cy="9144000"/>
  <p:embeddedFontLst>
    <p:embeddedFont>
      <p:font typeface="Calibri" pitchFamily="34" charset="0"/>
      <p:regular r:id="rId62"/>
      <p:bold r:id="rId63"/>
      <p:italic r:id="rId64"/>
      <p:boldItalic r:id="rId65"/>
    </p:embeddedFont>
    <p:embeddedFont>
      <p:font typeface="Nyala" pitchFamily="2" charset="0"/>
      <p:regular r:id="rId66"/>
    </p:embeddedFont>
    <p:embeddedFont>
      <p:font typeface="Verdana" pitchFamily="34" charset="0"/>
      <p:regular r:id="rId67"/>
      <p:bold r:id="rId68"/>
      <p:italic r:id="rId69"/>
      <p:boldItalic r:id="rId70"/>
    </p:embeddedFont>
    <p:embeddedFont>
      <p:font typeface="Bookman Old Style" pitchFamily="18" charset="0"/>
      <p:regular r:id="rId71"/>
      <p:bold r:id="rId72"/>
      <p:italic r:id="rId73"/>
      <p:boldItalic r:id="rId74"/>
    </p:embeddedFont>
    <p:embeddedFont>
      <p:font typeface="Wingdings 3" pitchFamily="18" charset="2"/>
      <p:regular r:id="rId75"/>
    </p:embeddedFont>
  </p:embeddedFontLst>
  <p:custDataLst>
    <p:tags r:id="rId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1" autoAdjust="0"/>
    <p:restoredTop sz="99040" autoAdjust="0"/>
  </p:normalViewPr>
  <p:slideViewPr>
    <p:cSldViewPr>
      <p:cViewPr>
        <p:scale>
          <a:sx n="55" d="100"/>
          <a:sy n="55" d="100"/>
        </p:scale>
        <p:origin x="-3222" y="-13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al__ma_Sayfas_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tr-TR"/>
  <c:chart>
    <c:title>
      <c:tx>
        <c:rich>
          <a:bodyPr/>
          <a:lstStyle/>
          <a:p>
            <a:pPr>
              <a:defRPr lang="en-US"/>
            </a:pPr>
            <a:r>
              <a:rPr lang="tr-TR" dirty="0" smtClean="0"/>
              <a:t>TV ERİŞİM</a:t>
            </a:r>
            <a:endParaRPr lang="en-US" dirty="0"/>
          </a:p>
        </c:rich>
      </c:tx>
      <c:layout/>
    </c:title>
    <c:view3D>
      <c:rotX val="30"/>
      <c:perspective val="30"/>
    </c:view3D>
    <c:plotArea>
      <c:layout/>
      <c:pie3DChart>
        <c:varyColors val="1"/>
        <c:ser>
          <c:idx val="0"/>
          <c:order val="0"/>
          <c:tx>
            <c:strRef>
              <c:f>Sayfa1!$B$1</c:f>
              <c:strCache>
                <c:ptCount val="1"/>
                <c:pt idx="0">
                  <c:v>HANE SAYISI</c:v>
                </c:pt>
              </c:strCache>
            </c:strRef>
          </c:tx>
          <c:explosion val="25"/>
          <c:dLbls>
            <c:txPr>
              <a:bodyPr/>
              <a:lstStyle/>
              <a:p>
                <a:pPr>
                  <a:defRPr lang="en-US" sz="1800"/>
                </a:pPr>
                <a:endParaRPr lang="tr-TR"/>
              </a:p>
            </c:txPr>
            <c:showPercent val="1"/>
            <c:showLeaderLines val="1"/>
          </c:dLbls>
          <c:cat>
            <c:strRef>
              <c:f>Sayfa1!$A$2:$A$8</c:f>
              <c:strCache>
                <c:ptCount val="7"/>
                <c:pt idx="0">
                  <c:v>KARASAL</c:v>
                </c:pt>
                <c:pt idx="1">
                  <c:v>UYDU    </c:v>
                </c:pt>
                <c:pt idx="2">
                  <c:v>DİGİTURK </c:v>
                </c:pt>
                <c:pt idx="3">
                  <c:v>D-SMART</c:v>
                </c:pt>
                <c:pt idx="4">
                  <c:v>KABLO</c:v>
                </c:pt>
                <c:pt idx="5">
                  <c:v>TELEDÜNYA </c:v>
                </c:pt>
                <c:pt idx="6">
                  <c:v>TİVİBU  </c:v>
                </c:pt>
              </c:strCache>
            </c:strRef>
          </c:cat>
          <c:val>
            <c:numRef>
              <c:f>Sayfa1!$B$2:$B$8</c:f>
              <c:numCache>
                <c:formatCode>#,##0</c:formatCode>
                <c:ptCount val="7"/>
                <c:pt idx="0">
                  <c:v>2000000</c:v>
                </c:pt>
                <c:pt idx="1">
                  <c:v>13000000</c:v>
                </c:pt>
                <c:pt idx="2">
                  <c:v>3265000</c:v>
                </c:pt>
                <c:pt idx="3">
                  <c:v>1531000</c:v>
                </c:pt>
                <c:pt idx="4">
                  <c:v>600000</c:v>
                </c:pt>
                <c:pt idx="5">
                  <c:v>645000</c:v>
                </c:pt>
                <c:pt idx="6">
                  <c:v>267000</c:v>
                </c:pt>
              </c:numCache>
            </c:numRef>
          </c:val>
        </c:ser>
        <c:dLbls>
          <c:showPercent val="1"/>
        </c:dLbls>
      </c:pie3DChart>
    </c:plotArea>
    <c:legend>
      <c:legendPos val="r"/>
      <c:layout/>
      <c:txPr>
        <a:bodyPr/>
        <a:lstStyle/>
        <a:p>
          <a:pPr>
            <a:defRPr lang="en-US" sz="1200"/>
          </a:pPr>
          <a:endParaRPr lang="tr-TR"/>
        </a:p>
      </c:txPr>
    </c:legend>
    <c:plotVisOnly val="1"/>
    <c:dispBlanksAs val="zero"/>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8671EB-A624-4D1E-A77C-F4B990E088DE}" type="datetimeFigureOut">
              <a:rPr lang="tr-TR" smtClean="0"/>
              <a:pPr/>
              <a:t>28.10.2016</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1CBEC6-A34E-4949-8DD7-51634B10597E}"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2EE4903A-8C61-4F0B-982C-EEDEB588891A}" type="slidenum">
              <a:rPr lang="tr-TR" smtClean="0"/>
              <a:pPr/>
              <a:t>10</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 name="3 Grup"/>
          <p:cNvGrpSpPr/>
          <p:nvPr userDrawn="1"/>
        </p:nvGrpSpPr>
        <p:grpSpPr>
          <a:xfrm>
            <a:off x="-3429056" y="-4071990"/>
            <a:ext cx="9973584" cy="9973584"/>
            <a:chOff x="-1531348" y="6584145"/>
            <a:chExt cx="1952128" cy="1952128"/>
          </a:xfrm>
        </p:grpSpPr>
        <p:sp>
          <p:nvSpPr>
            <p:cNvPr id="3" name="2 Halka"/>
            <p:cNvSpPr/>
            <p:nvPr/>
          </p:nvSpPr>
          <p:spPr>
            <a:xfrm>
              <a:off x="-1531348" y="6584145"/>
              <a:ext cx="1952128" cy="1952128"/>
            </a:xfrm>
            <a:prstGeom prst="donut">
              <a:avLst>
                <a:gd name="adj" fmla="val 11128"/>
              </a:avLst>
            </a:prstGeom>
            <a:no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 name="3 Halka"/>
            <p:cNvSpPr/>
            <p:nvPr/>
          </p:nvSpPr>
          <p:spPr>
            <a:xfrm>
              <a:off x="-1115888" y="6932984"/>
              <a:ext cx="1143744" cy="1143744"/>
            </a:xfrm>
            <a:prstGeom prst="donut">
              <a:avLst>
                <a:gd name="adj" fmla="val 11128"/>
              </a:avLst>
            </a:prstGeom>
            <a:no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 name="4 Halka"/>
            <p:cNvSpPr/>
            <p:nvPr/>
          </p:nvSpPr>
          <p:spPr>
            <a:xfrm>
              <a:off x="-872008" y="7176864"/>
              <a:ext cx="648072" cy="648072"/>
            </a:xfrm>
            <a:prstGeom prst="donut">
              <a:avLst>
                <a:gd name="adj" fmla="val 11128"/>
              </a:avLst>
            </a:prstGeom>
            <a:no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6" name="5 Dikdörtgen"/>
          <p:cNvSpPr/>
          <p:nvPr userDrawn="1"/>
        </p:nvSpPr>
        <p:spPr>
          <a:xfrm>
            <a:off x="0" y="0"/>
            <a:ext cx="9144000" cy="1214422"/>
          </a:xfrm>
          <a:prstGeom prst="rect">
            <a:avLst/>
          </a:prstGeom>
          <a:solidFill>
            <a:schemeClr val="bg1">
              <a:lumMod val="95000"/>
            </a:schemeClr>
          </a:solidFill>
          <a:ln>
            <a:noFill/>
          </a:ln>
          <a:effectLst>
            <a:reflection blurRad="6350" stA="50000" endA="300" endPos="9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6 Resim" descr="ratem_logo.jpg"/>
          <p:cNvPicPr>
            <a:picLocks noChangeAspect="1"/>
          </p:cNvPicPr>
          <p:nvPr userDrawn="1"/>
        </p:nvPicPr>
        <p:blipFill>
          <a:blip r:embed="rId2" cstate="print">
            <a:clrChange>
              <a:clrFrom>
                <a:srgbClr val="FFFFFE"/>
              </a:clrFrom>
              <a:clrTo>
                <a:srgbClr val="FFFFFE">
                  <a:alpha val="0"/>
                </a:srgbClr>
              </a:clrTo>
            </a:clrChange>
            <a:lum contrast="-40000"/>
          </a:blip>
          <a:srcRect l="4468" t="11111" r="4660" b="11111"/>
          <a:stretch>
            <a:fillRect/>
          </a:stretch>
        </p:blipFill>
        <p:spPr>
          <a:xfrm>
            <a:off x="500034" y="214290"/>
            <a:ext cx="2357454" cy="846266"/>
          </a:xfrm>
          <a:prstGeom prst="rect">
            <a:avLst/>
          </a:prstGeom>
          <a:noFill/>
          <a:ln>
            <a:noFill/>
          </a:ln>
        </p:spPr>
      </p:pic>
      <p:sp>
        <p:nvSpPr>
          <p:cNvPr id="8" name="7 Dikdörtgen"/>
          <p:cNvSpPr/>
          <p:nvPr userDrawn="1"/>
        </p:nvSpPr>
        <p:spPr>
          <a:xfrm>
            <a:off x="0" y="6250789"/>
            <a:ext cx="9144000" cy="607211"/>
          </a:xfrm>
          <a:prstGeom prst="rect">
            <a:avLst/>
          </a:prstGeom>
          <a:solidFill>
            <a:schemeClr val="bg1">
              <a:lumMod val="95000"/>
            </a:schemeClr>
          </a:solidFill>
          <a:ln>
            <a:noFill/>
          </a:ln>
          <a:effectLst>
            <a:reflection blurRad="6350" stA="50000" endA="300" endPos="9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9" name="10 Grup"/>
          <p:cNvGrpSpPr/>
          <p:nvPr userDrawn="1"/>
        </p:nvGrpSpPr>
        <p:grpSpPr>
          <a:xfrm>
            <a:off x="8001024" y="6272364"/>
            <a:ext cx="1142976" cy="585660"/>
            <a:chOff x="3929058" y="3828446"/>
            <a:chExt cx="1801972" cy="923330"/>
          </a:xfrm>
        </p:grpSpPr>
        <p:sp>
          <p:nvSpPr>
            <p:cNvPr id="10" name="9 Metin kutusu"/>
            <p:cNvSpPr txBox="1"/>
            <p:nvPr/>
          </p:nvSpPr>
          <p:spPr>
            <a:xfrm>
              <a:off x="3929058" y="3828446"/>
              <a:ext cx="1348446" cy="923330"/>
            </a:xfrm>
            <a:prstGeom prst="rect">
              <a:avLst/>
            </a:prstGeom>
            <a:noFill/>
          </p:spPr>
          <p:txBody>
            <a:bodyPr wrap="none" rtlCol="0">
              <a:prstTxWarp prst="textFadeRight">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sz="3200" b="1" cap="all" dirty="0" smtClean="0">
                  <a:ln w="0"/>
                  <a:solidFill>
                    <a:schemeClr val="accent1">
                      <a:lumMod val="50000"/>
                    </a:schemeClr>
                  </a:solidFill>
                  <a:effectLst>
                    <a:reflection blurRad="6350" stA="55000" endA="50" endPos="85000" dir="5400000" sy="-100000" algn="bl" rotWithShape="0"/>
                  </a:effectLst>
                  <a:latin typeface="Nyala" pitchFamily="2" charset="0"/>
                </a:rPr>
                <a:t>15.</a:t>
              </a:r>
              <a:r>
                <a:rPr lang="tr-TR" b="1" cap="all" dirty="0" smtClean="0">
                  <a:ln w="0"/>
                  <a:solidFill>
                    <a:schemeClr val="accent1">
                      <a:lumMod val="50000"/>
                    </a:schemeClr>
                  </a:solidFill>
                  <a:effectLst>
                    <a:reflection blurRad="6350" stA="55000" endA="50" endPos="85000" dir="5400000" sy="-100000" algn="bl" rotWithShape="0"/>
                  </a:effectLst>
                  <a:latin typeface="Nyala" pitchFamily="2" charset="0"/>
                </a:rPr>
                <a:t>yIL</a:t>
              </a:r>
              <a:endParaRPr lang="tr-TR" b="1" cap="all" dirty="0">
                <a:ln w="0"/>
                <a:solidFill>
                  <a:schemeClr val="accent1">
                    <a:lumMod val="50000"/>
                  </a:schemeClr>
                </a:solidFill>
                <a:effectLst>
                  <a:reflection blurRad="6350" stA="55000" endA="50" endPos="85000" dir="5400000" sy="-100000" algn="bl" rotWithShape="0"/>
                </a:effectLst>
                <a:latin typeface="Nyala" pitchFamily="2" charset="0"/>
              </a:endParaRPr>
            </a:p>
          </p:txBody>
        </p:sp>
        <p:sp>
          <p:nvSpPr>
            <p:cNvPr id="11" name="10 Metin kutusu"/>
            <p:cNvSpPr txBox="1"/>
            <p:nvPr/>
          </p:nvSpPr>
          <p:spPr>
            <a:xfrm rot="20787461">
              <a:off x="4302270" y="3941766"/>
              <a:ext cx="1428760" cy="642942"/>
            </a:xfrm>
            <a:prstGeom prst="rect">
              <a:avLst/>
            </a:prstGeom>
            <a:noFill/>
          </p:spPr>
          <p:txBody>
            <a:bodyPr wrap="square" rtlCol="0">
              <a:prstTxWarp prst="textArchDown">
                <a:avLst>
                  <a:gd name="adj" fmla="val 2315240"/>
                </a:avLst>
              </a:prstTxWarp>
              <a:spAutoFit/>
            </a:bodyPr>
            <a:lstStyle/>
            <a:p>
              <a:r>
                <a:rPr lang="tr-TR" sz="800" b="1" dirty="0" smtClean="0">
                  <a:solidFill>
                    <a:schemeClr val="tx1">
                      <a:lumMod val="65000"/>
                      <a:lumOff val="35000"/>
                    </a:schemeClr>
                  </a:solidFill>
                  <a:effectLst>
                    <a:reflection blurRad="6350" stA="55000" endA="50" endPos="85000" dist="29997" dir="5400000" sy="-100000" algn="bl" rotWithShape="0"/>
                  </a:effectLst>
                </a:rPr>
                <a:t>2001 - 2016</a:t>
              </a:r>
              <a:endParaRPr lang="tr-TR" sz="800" b="1" dirty="0">
                <a:solidFill>
                  <a:schemeClr val="tx1">
                    <a:lumMod val="65000"/>
                    <a:lumOff val="35000"/>
                  </a:schemeClr>
                </a:solidFill>
                <a:effectLst>
                  <a:reflection blurRad="6350" stA="55000" endA="50" endPos="85000" dist="29997" dir="5400000" sy="-100000" algn="bl" rotWithShape="0"/>
                </a:effectLst>
              </a:endParaRPr>
            </a:p>
          </p:txBody>
        </p:sp>
      </p:gr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p>
            <a:fld id="{AC67EE45-462D-4F21-B848-E856B0F592E6}" type="datetimeFigureOut">
              <a:rPr lang="en-US" smtClean="0"/>
              <a:pPr/>
              <a:t>10/28/2016</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1F507E57-66B3-4914-9535-41A84CCE37B1}"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p>
            <a:fld id="{AC67EE45-462D-4F21-B848-E856B0F592E6}" type="datetimeFigureOut">
              <a:rPr lang="en-US" smtClean="0"/>
              <a:pPr/>
              <a:t>10/28/2016</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1F507E57-66B3-4914-9535-41A84CCE37B1}"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Başlık Slaydı">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lvl1pPr>
              <a:defRPr/>
            </a:lvl1pPr>
          </a:lstStyle>
          <a:p>
            <a:r>
              <a:rPr lang="tr-TR" dirty="0" smtClean="0"/>
              <a:t>Yusuf GÜRSOY</a:t>
            </a:r>
            <a:endParaRPr lang="tr-TR" dirty="0"/>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a:xfrm>
            <a:off x="398860" y="4529541"/>
            <a:ext cx="584825" cy="365125"/>
          </a:xfrm>
        </p:spPr>
        <p:txBody>
          <a:bodyPr/>
          <a:lstStyle/>
          <a:p>
            <a:fld id="{5CAAEC11-2CA2-4A39-A7F9-60F10E7CEE60}" type="slidenum">
              <a:rPr lang="tr-TR" smtClean="0"/>
              <a:pPr/>
              <a:t>‹#›</a:t>
            </a:fld>
            <a:endParaRPr lang="tr-TR"/>
          </a:p>
        </p:txBody>
      </p:sp>
    </p:spTree>
    <p:extLst>
      <p:ext uri="{BB962C8B-B14F-4D97-AF65-F5344CB8AC3E}">
        <p14:creationId xmlns="" xmlns:p14="http://schemas.microsoft.com/office/powerpoint/2010/main" val="2979725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aşlık Slaydı">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2617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Başlık Slaydı">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52866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Başlık Slaydı">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30694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Başlık Slaydı">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87726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p>
            <a:fld id="{AC67EE45-462D-4F21-B848-E856B0F592E6}" type="datetimeFigureOut">
              <a:rPr lang="en-US" smtClean="0"/>
              <a:pPr/>
              <a:t>10/28/2016</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1F507E57-66B3-4914-9535-41A84CCE37B1}"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en-US"/>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C67EE45-462D-4F21-B848-E856B0F592E6}" type="datetimeFigureOut">
              <a:rPr lang="en-US" smtClean="0"/>
              <a:pPr/>
              <a:t>10/28/2016</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1F507E57-66B3-4914-9535-41A84CCE37B1}"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Veri Yer Tutucusu"/>
          <p:cNvSpPr>
            <a:spLocks noGrp="1"/>
          </p:cNvSpPr>
          <p:nvPr>
            <p:ph type="dt" sz="half" idx="10"/>
          </p:nvPr>
        </p:nvSpPr>
        <p:spPr/>
        <p:txBody>
          <a:bodyPr/>
          <a:lstStyle/>
          <a:p>
            <a:fld id="{AC67EE45-462D-4F21-B848-E856B0F592E6}" type="datetimeFigureOut">
              <a:rPr lang="en-US" smtClean="0"/>
              <a:pPr/>
              <a:t>10/28/2016</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1F507E57-66B3-4914-9535-41A84CCE37B1}"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en-US"/>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6 Veri Yer Tutucusu"/>
          <p:cNvSpPr>
            <a:spLocks noGrp="1"/>
          </p:cNvSpPr>
          <p:nvPr>
            <p:ph type="dt" sz="half" idx="10"/>
          </p:nvPr>
        </p:nvSpPr>
        <p:spPr/>
        <p:txBody>
          <a:bodyPr/>
          <a:lstStyle/>
          <a:p>
            <a:fld id="{AC67EE45-462D-4F21-B848-E856B0F592E6}" type="datetimeFigureOut">
              <a:rPr lang="en-US" smtClean="0"/>
              <a:pPr/>
              <a:t>10/28/2016</a:t>
            </a:fld>
            <a:endParaRPr lang="en-US"/>
          </a:p>
        </p:txBody>
      </p:sp>
      <p:sp>
        <p:nvSpPr>
          <p:cNvPr id="8" name="7 Altbilgi Yer Tutucusu"/>
          <p:cNvSpPr>
            <a:spLocks noGrp="1"/>
          </p:cNvSpPr>
          <p:nvPr>
            <p:ph type="ftr" sz="quarter" idx="11"/>
          </p:nvPr>
        </p:nvSpPr>
        <p:spPr/>
        <p:txBody>
          <a:bodyPr/>
          <a:lstStyle/>
          <a:p>
            <a:endParaRPr lang="en-US"/>
          </a:p>
        </p:txBody>
      </p:sp>
      <p:sp>
        <p:nvSpPr>
          <p:cNvPr id="9" name="8 Slayt Numarası Yer Tutucusu"/>
          <p:cNvSpPr>
            <a:spLocks noGrp="1"/>
          </p:cNvSpPr>
          <p:nvPr>
            <p:ph type="sldNum" sz="quarter" idx="12"/>
          </p:nvPr>
        </p:nvSpPr>
        <p:spPr/>
        <p:txBody>
          <a:bodyPr/>
          <a:lstStyle/>
          <a:p>
            <a:fld id="{1F507E57-66B3-4914-9535-41A84CCE37B1}"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Veri Yer Tutucusu"/>
          <p:cNvSpPr>
            <a:spLocks noGrp="1"/>
          </p:cNvSpPr>
          <p:nvPr>
            <p:ph type="dt" sz="half" idx="10"/>
          </p:nvPr>
        </p:nvSpPr>
        <p:spPr/>
        <p:txBody>
          <a:bodyPr/>
          <a:lstStyle/>
          <a:p>
            <a:fld id="{AC67EE45-462D-4F21-B848-E856B0F592E6}" type="datetimeFigureOut">
              <a:rPr lang="en-US" smtClean="0"/>
              <a:pPr/>
              <a:t>10/28/2016</a:t>
            </a:fld>
            <a:endParaRPr lang="en-US"/>
          </a:p>
        </p:txBody>
      </p:sp>
      <p:sp>
        <p:nvSpPr>
          <p:cNvPr id="4" name="3 Altbilgi Yer Tutucusu"/>
          <p:cNvSpPr>
            <a:spLocks noGrp="1"/>
          </p:cNvSpPr>
          <p:nvPr>
            <p:ph type="ftr" sz="quarter" idx="11"/>
          </p:nvPr>
        </p:nvSpPr>
        <p:spPr/>
        <p:txBody>
          <a:bodyPr/>
          <a:lstStyle/>
          <a:p>
            <a:endParaRPr lang="en-US"/>
          </a:p>
        </p:txBody>
      </p:sp>
      <p:sp>
        <p:nvSpPr>
          <p:cNvPr id="5" name="4 Slayt Numarası Yer Tutucusu"/>
          <p:cNvSpPr>
            <a:spLocks noGrp="1"/>
          </p:cNvSpPr>
          <p:nvPr>
            <p:ph type="sldNum" sz="quarter" idx="12"/>
          </p:nvPr>
        </p:nvSpPr>
        <p:spPr/>
        <p:txBody>
          <a:bodyPr/>
          <a:lstStyle/>
          <a:p>
            <a:fld id="{1F507E57-66B3-4914-9535-41A84CCE37B1}"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C67EE45-462D-4F21-B848-E856B0F592E6}" type="datetimeFigureOut">
              <a:rPr lang="en-US" smtClean="0"/>
              <a:pPr/>
              <a:t>10/28/2016</a:t>
            </a:fld>
            <a:endParaRPr lang="en-US"/>
          </a:p>
        </p:txBody>
      </p:sp>
      <p:sp>
        <p:nvSpPr>
          <p:cNvPr id="3" name="2 Altbilgi Yer Tutucusu"/>
          <p:cNvSpPr>
            <a:spLocks noGrp="1"/>
          </p:cNvSpPr>
          <p:nvPr>
            <p:ph type="ftr" sz="quarter" idx="11"/>
          </p:nvPr>
        </p:nvSpPr>
        <p:spPr/>
        <p:txBody>
          <a:bodyPr/>
          <a:lstStyle/>
          <a:p>
            <a:endParaRPr lang="en-US"/>
          </a:p>
        </p:txBody>
      </p:sp>
      <p:sp>
        <p:nvSpPr>
          <p:cNvPr id="4" name="3 Slayt Numarası Yer Tutucusu"/>
          <p:cNvSpPr>
            <a:spLocks noGrp="1"/>
          </p:cNvSpPr>
          <p:nvPr>
            <p:ph type="sldNum" sz="quarter" idx="12"/>
          </p:nvPr>
        </p:nvSpPr>
        <p:spPr/>
        <p:txBody>
          <a:bodyPr/>
          <a:lstStyle/>
          <a:p>
            <a:fld id="{1F507E57-66B3-4914-9535-41A84CCE37B1}"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en-US"/>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C67EE45-462D-4F21-B848-E856B0F592E6}" type="datetimeFigureOut">
              <a:rPr lang="en-US" smtClean="0"/>
              <a:pPr/>
              <a:t>10/28/2016</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1F507E57-66B3-4914-9535-41A84CCE37B1}"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en-US"/>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C67EE45-462D-4F21-B848-E856B0F592E6}" type="datetimeFigureOut">
              <a:rPr lang="en-US" smtClean="0"/>
              <a:pPr/>
              <a:t>10/28/2016</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1F507E57-66B3-4914-9535-41A84CCE37B1}"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en-US"/>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7EE45-462D-4F21-B848-E856B0F592E6}" type="datetimeFigureOut">
              <a:rPr lang="en-US" smtClean="0"/>
              <a:pPr/>
              <a:t>10/28/2016</a:t>
            </a:fld>
            <a:endParaRPr lang="en-US"/>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7E57-66B3-4914-9535-41A84CCE37B1}" type="slidenum">
              <a:rPr lang="en-US" smtClean="0"/>
              <a:pPr/>
              <a:t>‹#›</a:t>
            </a:fld>
            <a:endParaRPr lang="en-US"/>
          </a:p>
        </p:txBody>
      </p:sp>
      <p:grpSp>
        <p:nvGrpSpPr>
          <p:cNvPr id="7" name="3 Grup"/>
          <p:cNvGrpSpPr/>
          <p:nvPr userDrawn="1"/>
        </p:nvGrpSpPr>
        <p:grpSpPr>
          <a:xfrm>
            <a:off x="-3429056" y="-4071990"/>
            <a:ext cx="9973584" cy="9973584"/>
            <a:chOff x="-1531348" y="6584145"/>
            <a:chExt cx="1952128" cy="1952128"/>
          </a:xfrm>
        </p:grpSpPr>
        <p:sp>
          <p:nvSpPr>
            <p:cNvPr id="8" name="7 Halka"/>
            <p:cNvSpPr/>
            <p:nvPr/>
          </p:nvSpPr>
          <p:spPr>
            <a:xfrm>
              <a:off x="-1531348" y="6584145"/>
              <a:ext cx="1952128" cy="1952128"/>
            </a:xfrm>
            <a:prstGeom prst="donut">
              <a:avLst>
                <a:gd name="adj" fmla="val 11128"/>
              </a:avLst>
            </a:prstGeom>
            <a:no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8 Halka"/>
            <p:cNvSpPr/>
            <p:nvPr/>
          </p:nvSpPr>
          <p:spPr>
            <a:xfrm>
              <a:off x="-1115888" y="6932984"/>
              <a:ext cx="1143744" cy="1143744"/>
            </a:xfrm>
            <a:prstGeom prst="donut">
              <a:avLst>
                <a:gd name="adj" fmla="val 11128"/>
              </a:avLst>
            </a:prstGeom>
            <a:no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9 Halka"/>
            <p:cNvSpPr/>
            <p:nvPr/>
          </p:nvSpPr>
          <p:spPr>
            <a:xfrm>
              <a:off x="-872008" y="7176864"/>
              <a:ext cx="648072" cy="648072"/>
            </a:xfrm>
            <a:prstGeom prst="donut">
              <a:avLst>
                <a:gd name="adj" fmla="val 11128"/>
              </a:avLst>
            </a:prstGeom>
            <a:no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11" name="10 Dikdörtgen"/>
          <p:cNvSpPr/>
          <p:nvPr userDrawn="1"/>
        </p:nvSpPr>
        <p:spPr>
          <a:xfrm>
            <a:off x="0" y="0"/>
            <a:ext cx="9144000" cy="1214422"/>
          </a:xfrm>
          <a:prstGeom prst="rect">
            <a:avLst/>
          </a:prstGeom>
          <a:solidFill>
            <a:schemeClr val="bg1">
              <a:lumMod val="95000"/>
            </a:schemeClr>
          </a:solidFill>
          <a:ln>
            <a:noFill/>
          </a:ln>
          <a:effectLst>
            <a:reflection blurRad="6350" stA="50000" endA="300" endPos="9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11 Resim" descr="ratem_logo.jpg"/>
          <p:cNvPicPr>
            <a:picLocks noChangeAspect="1"/>
          </p:cNvPicPr>
          <p:nvPr userDrawn="1"/>
        </p:nvPicPr>
        <p:blipFill>
          <a:blip r:embed="rId18" cstate="print">
            <a:clrChange>
              <a:clrFrom>
                <a:srgbClr val="FFFFFE"/>
              </a:clrFrom>
              <a:clrTo>
                <a:srgbClr val="FFFFFE">
                  <a:alpha val="0"/>
                </a:srgbClr>
              </a:clrTo>
            </a:clrChange>
            <a:lum contrast="-40000"/>
          </a:blip>
          <a:srcRect l="4468" t="11111" r="4660" b="11111"/>
          <a:stretch>
            <a:fillRect/>
          </a:stretch>
        </p:blipFill>
        <p:spPr>
          <a:xfrm>
            <a:off x="500034" y="214290"/>
            <a:ext cx="2357454" cy="846266"/>
          </a:xfrm>
          <a:prstGeom prst="rect">
            <a:avLst/>
          </a:prstGeom>
          <a:noFill/>
          <a:ln>
            <a:noFill/>
          </a:ln>
        </p:spPr>
      </p:pic>
      <p:sp>
        <p:nvSpPr>
          <p:cNvPr id="13" name="12 Dikdörtgen"/>
          <p:cNvSpPr/>
          <p:nvPr userDrawn="1"/>
        </p:nvSpPr>
        <p:spPr>
          <a:xfrm>
            <a:off x="0" y="6250789"/>
            <a:ext cx="9144000" cy="607211"/>
          </a:xfrm>
          <a:prstGeom prst="rect">
            <a:avLst/>
          </a:prstGeom>
          <a:solidFill>
            <a:schemeClr val="bg1">
              <a:lumMod val="95000"/>
            </a:schemeClr>
          </a:solidFill>
          <a:ln>
            <a:noFill/>
          </a:ln>
          <a:effectLst>
            <a:reflection blurRad="6350" stA="50000" endA="300" endPos="9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10 Grup"/>
          <p:cNvGrpSpPr/>
          <p:nvPr userDrawn="1"/>
        </p:nvGrpSpPr>
        <p:grpSpPr>
          <a:xfrm>
            <a:off x="8001024" y="6272364"/>
            <a:ext cx="1142976" cy="585660"/>
            <a:chOff x="3929058" y="3828446"/>
            <a:chExt cx="1801972" cy="923330"/>
          </a:xfrm>
        </p:grpSpPr>
        <p:sp>
          <p:nvSpPr>
            <p:cNvPr id="15" name="14 Metin kutusu"/>
            <p:cNvSpPr txBox="1"/>
            <p:nvPr/>
          </p:nvSpPr>
          <p:spPr>
            <a:xfrm>
              <a:off x="3929058" y="3828446"/>
              <a:ext cx="1348446" cy="923330"/>
            </a:xfrm>
            <a:prstGeom prst="rect">
              <a:avLst/>
            </a:prstGeom>
            <a:noFill/>
          </p:spPr>
          <p:txBody>
            <a:bodyPr wrap="none" rtlCol="0">
              <a:prstTxWarp prst="textFadeRight">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sz="3200" b="1" cap="all" dirty="0" smtClean="0">
                  <a:ln w="0"/>
                  <a:solidFill>
                    <a:schemeClr val="accent1">
                      <a:lumMod val="50000"/>
                    </a:schemeClr>
                  </a:solidFill>
                  <a:effectLst>
                    <a:reflection blurRad="6350" stA="55000" endA="50" endPos="85000" dir="5400000" sy="-100000" algn="bl" rotWithShape="0"/>
                  </a:effectLst>
                  <a:latin typeface="Nyala" pitchFamily="2" charset="0"/>
                </a:rPr>
                <a:t>15.</a:t>
              </a:r>
              <a:r>
                <a:rPr lang="tr-TR" b="1" cap="all" dirty="0" smtClean="0">
                  <a:ln w="0"/>
                  <a:solidFill>
                    <a:schemeClr val="accent1">
                      <a:lumMod val="50000"/>
                    </a:schemeClr>
                  </a:solidFill>
                  <a:effectLst>
                    <a:reflection blurRad="6350" stA="55000" endA="50" endPos="85000" dir="5400000" sy="-100000" algn="bl" rotWithShape="0"/>
                  </a:effectLst>
                  <a:latin typeface="Nyala" pitchFamily="2" charset="0"/>
                </a:rPr>
                <a:t>yIL</a:t>
              </a:r>
              <a:endParaRPr lang="tr-TR" b="1" cap="all" dirty="0">
                <a:ln w="0"/>
                <a:solidFill>
                  <a:schemeClr val="accent1">
                    <a:lumMod val="50000"/>
                  </a:schemeClr>
                </a:solidFill>
                <a:effectLst>
                  <a:reflection blurRad="6350" stA="55000" endA="50" endPos="85000" dir="5400000" sy="-100000" algn="bl" rotWithShape="0"/>
                </a:effectLst>
                <a:latin typeface="Nyala" pitchFamily="2" charset="0"/>
              </a:endParaRPr>
            </a:p>
          </p:txBody>
        </p:sp>
        <p:sp>
          <p:nvSpPr>
            <p:cNvPr id="16" name="15 Metin kutusu"/>
            <p:cNvSpPr txBox="1"/>
            <p:nvPr/>
          </p:nvSpPr>
          <p:spPr>
            <a:xfrm rot="20787461">
              <a:off x="4302270" y="3941766"/>
              <a:ext cx="1428760" cy="642942"/>
            </a:xfrm>
            <a:prstGeom prst="rect">
              <a:avLst/>
            </a:prstGeom>
            <a:noFill/>
          </p:spPr>
          <p:txBody>
            <a:bodyPr wrap="square" rtlCol="0">
              <a:prstTxWarp prst="textArchDown">
                <a:avLst>
                  <a:gd name="adj" fmla="val 2315240"/>
                </a:avLst>
              </a:prstTxWarp>
              <a:spAutoFit/>
            </a:bodyPr>
            <a:lstStyle/>
            <a:p>
              <a:r>
                <a:rPr lang="tr-TR" sz="800" b="1" dirty="0" smtClean="0">
                  <a:solidFill>
                    <a:schemeClr val="tx1">
                      <a:lumMod val="65000"/>
                      <a:lumOff val="35000"/>
                    </a:schemeClr>
                  </a:solidFill>
                  <a:effectLst>
                    <a:reflection blurRad="6350" stA="55000" endA="50" endPos="85000" dist="29997" dir="5400000" sy="-100000" algn="bl" rotWithShape="0"/>
                  </a:effectLst>
                </a:rPr>
                <a:t>2001 - 2016</a:t>
              </a:r>
              <a:endParaRPr lang="tr-TR" sz="800" b="1" dirty="0">
                <a:solidFill>
                  <a:schemeClr val="tx1">
                    <a:lumMod val="65000"/>
                    <a:lumOff val="35000"/>
                  </a:schemeClr>
                </a:solidFill>
                <a:effectLst>
                  <a:reflection blurRad="6350" stA="55000" endA="50" endPos="85000" dist="29997" dir="5400000" sy="-100000" algn="bl" rotWithShape="0"/>
                </a:effectLst>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2.xml"/><Relationship Id="rId1" Type="http://schemas.openxmlformats.org/officeDocument/2006/relationships/video" Target="file:///E:\2KASIM_2016_SUNUM\TV_01.wmv"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12.xml"/><Relationship Id="rId1" Type="http://schemas.openxmlformats.org/officeDocument/2006/relationships/video" Target="file:///E:\2KASIM_2016_SUNUM\TV_03.wmv"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2.xml"/><Relationship Id="rId5" Type="http://schemas.openxmlformats.org/officeDocument/2006/relationships/image" Target="../media/image88.jpeg"/><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12 Dikdörtgen"/>
          <p:cNvSpPr/>
          <p:nvPr/>
        </p:nvSpPr>
        <p:spPr>
          <a:xfrm>
            <a:off x="0" y="0"/>
            <a:ext cx="9144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5" name="4 Grup"/>
          <p:cNvGrpSpPr/>
          <p:nvPr/>
        </p:nvGrpSpPr>
        <p:grpSpPr>
          <a:xfrm>
            <a:off x="-414791" y="-1557792"/>
            <a:ext cx="9973584" cy="9973584"/>
            <a:chOff x="-1531348" y="6584145"/>
            <a:chExt cx="1952128" cy="1952128"/>
          </a:xfrm>
        </p:grpSpPr>
        <p:sp>
          <p:nvSpPr>
            <p:cNvPr id="6" name="5 Halka"/>
            <p:cNvSpPr/>
            <p:nvPr/>
          </p:nvSpPr>
          <p:spPr>
            <a:xfrm>
              <a:off x="-1531348" y="6584145"/>
              <a:ext cx="1952128" cy="1952128"/>
            </a:xfrm>
            <a:prstGeom prst="donut">
              <a:avLst>
                <a:gd name="adj" fmla="val 11128"/>
              </a:avLst>
            </a:prstGeom>
            <a:no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7" name="6 Halka"/>
            <p:cNvSpPr/>
            <p:nvPr/>
          </p:nvSpPr>
          <p:spPr>
            <a:xfrm>
              <a:off x="-1115888" y="6932984"/>
              <a:ext cx="1143744" cy="1143744"/>
            </a:xfrm>
            <a:prstGeom prst="donut">
              <a:avLst>
                <a:gd name="adj" fmla="val 11128"/>
              </a:avLst>
            </a:prstGeom>
            <a:no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8" name="7 Halka"/>
            <p:cNvSpPr/>
            <p:nvPr/>
          </p:nvSpPr>
          <p:spPr>
            <a:xfrm>
              <a:off x="-872008" y="7176864"/>
              <a:ext cx="648072" cy="648072"/>
            </a:xfrm>
            <a:prstGeom prst="donut">
              <a:avLst>
                <a:gd name="adj" fmla="val 11128"/>
              </a:avLst>
            </a:prstGeom>
            <a:no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2" name="1 Metin kutusu"/>
          <p:cNvSpPr txBox="1"/>
          <p:nvPr/>
        </p:nvSpPr>
        <p:spPr>
          <a:xfrm>
            <a:off x="3286116" y="4714884"/>
            <a:ext cx="2786082" cy="369332"/>
          </a:xfrm>
          <a:prstGeom prst="rect">
            <a:avLst/>
          </a:prstGeom>
          <a:noFill/>
        </p:spPr>
        <p:txBody>
          <a:bodyPr wrap="square" rtlCol="0">
            <a:spAutoFit/>
          </a:bodyPr>
          <a:lstStyle/>
          <a:p>
            <a:endParaRPr lang="tr-TR" dirty="0"/>
          </a:p>
        </p:txBody>
      </p:sp>
      <p:sp>
        <p:nvSpPr>
          <p:cNvPr id="3" name="2 Metin kutusu"/>
          <p:cNvSpPr txBox="1"/>
          <p:nvPr/>
        </p:nvSpPr>
        <p:spPr>
          <a:xfrm>
            <a:off x="3000364" y="4286256"/>
            <a:ext cx="3500462" cy="1292662"/>
          </a:xfrm>
          <a:prstGeom prst="rect">
            <a:avLst/>
          </a:prstGeom>
          <a:noFill/>
        </p:spPr>
        <p:txBody>
          <a:bodyPr wrap="square" rtlCol="0">
            <a:spAutoFit/>
          </a:bodyPr>
          <a:lstStyle/>
          <a:p>
            <a:pPr algn="ctr"/>
            <a:r>
              <a:rPr lang="tr-TR" sz="2400" b="1" dirty="0" smtClean="0"/>
              <a:t>Yusuf GÜRSOY</a:t>
            </a:r>
          </a:p>
          <a:p>
            <a:pPr algn="ctr"/>
            <a:r>
              <a:rPr lang="tr-TR" i="1" dirty="0" smtClean="0"/>
              <a:t>RATEM Başkanı</a:t>
            </a:r>
          </a:p>
          <a:p>
            <a:pPr algn="ctr"/>
            <a:endParaRPr lang="tr-TR" i="1" dirty="0" smtClean="0"/>
          </a:p>
          <a:p>
            <a:pPr algn="ctr"/>
            <a:r>
              <a:rPr lang="tr-TR" i="1" dirty="0" smtClean="0"/>
              <a:t>2 Kasım 2016</a:t>
            </a:r>
            <a:endParaRPr lang="tr-TR" i="1" dirty="0"/>
          </a:p>
        </p:txBody>
      </p:sp>
      <p:pic>
        <p:nvPicPr>
          <p:cNvPr id="9" name="8 Resim" descr="ratem_logo.jpg"/>
          <p:cNvPicPr>
            <a:picLocks noChangeAspect="1"/>
          </p:cNvPicPr>
          <p:nvPr/>
        </p:nvPicPr>
        <p:blipFill>
          <a:blip r:embed="rId3" cstate="print">
            <a:clrChange>
              <a:clrFrom>
                <a:srgbClr val="FFFFFE"/>
              </a:clrFrom>
              <a:clrTo>
                <a:srgbClr val="FFFFFE">
                  <a:alpha val="0"/>
                </a:srgbClr>
              </a:clrTo>
            </a:clrChange>
            <a:lum contrast="-40000"/>
          </a:blip>
          <a:srcRect l="4468" t="11111" r="4660" b="11111"/>
          <a:stretch>
            <a:fillRect/>
          </a:stretch>
        </p:blipFill>
        <p:spPr>
          <a:xfrm>
            <a:off x="3214678" y="1071546"/>
            <a:ext cx="2786082" cy="1000132"/>
          </a:xfrm>
          <a:prstGeom prst="rect">
            <a:avLst/>
          </a:prstGeom>
          <a:noFill/>
          <a:ln>
            <a:noFill/>
          </a:ln>
        </p:spPr>
      </p:pic>
      <p:sp>
        <p:nvSpPr>
          <p:cNvPr id="10" name="9 Metin kutusu"/>
          <p:cNvSpPr txBox="1"/>
          <p:nvPr/>
        </p:nvSpPr>
        <p:spPr>
          <a:xfrm>
            <a:off x="3857620" y="2571744"/>
            <a:ext cx="1348446" cy="923330"/>
          </a:xfrm>
          <a:prstGeom prst="rect">
            <a:avLst/>
          </a:prstGeom>
          <a:noFill/>
        </p:spPr>
        <p:txBody>
          <a:bodyPr wrap="none" rtlCol="0">
            <a:prstTxWarp prst="textFadeRight">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sz="5400" b="1" cap="all" dirty="0" smtClean="0">
                <a:ln w="0"/>
                <a:solidFill>
                  <a:schemeClr val="accent1">
                    <a:lumMod val="50000"/>
                  </a:schemeClr>
                </a:solidFill>
                <a:effectLst>
                  <a:reflection blurRad="6350" stA="55000" endA="50" endPos="85000" dir="5400000" sy="-100000" algn="bl" rotWithShape="0"/>
                </a:effectLst>
                <a:latin typeface="Nyala" pitchFamily="2" charset="0"/>
              </a:rPr>
              <a:t>15.</a:t>
            </a:r>
            <a:r>
              <a:rPr lang="tr-TR" sz="3600" b="1" cap="all" dirty="0" smtClean="0">
                <a:ln w="0"/>
                <a:solidFill>
                  <a:schemeClr val="accent1">
                    <a:lumMod val="50000"/>
                  </a:schemeClr>
                </a:solidFill>
                <a:effectLst>
                  <a:reflection blurRad="6350" stA="55000" endA="50" endPos="85000" dir="5400000" sy="-100000" algn="bl" rotWithShape="0"/>
                </a:effectLst>
                <a:latin typeface="Nyala" pitchFamily="2" charset="0"/>
              </a:rPr>
              <a:t>yIL</a:t>
            </a:r>
            <a:endParaRPr lang="tr-TR" sz="3600" b="1" cap="all" dirty="0">
              <a:ln w="0"/>
              <a:solidFill>
                <a:schemeClr val="accent1">
                  <a:lumMod val="50000"/>
                </a:schemeClr>
              </a:solidFill>
              <a:effectLst>
                <a:reflection blurRad="6350" stA="55000" endA="50" endPos="85000" dir="5400000" sy="-100000" algn="bl" rotWithShape="0"/>
              </a:effectLst>
              <a:latin typeface="Nyala" pitchFamily="2" charset="0"/>
            </a:endParaRPr>
          </a:p>
        </p:txBody>
      </p:sp>
      <p:sp>
        <p:nvSpPr>
          <p:cNvPr id="11" name="10 Metin kutusu"/>
          <p:cNvSpPr txBox="1"/>
          <p:nvPr/>
        </p:nvSpPr>
        <p:spPr>
          <a:xfrm rot="20787461">
            <a:off x="4230832" y="2685064"/>
            <a:ext cx="1428760" cy="642942"/>
          </a:xfrm>
          <a:prstGeom prst="rect">
            <a:avLst/>
          </a:prstGeom>
          <a:noFill/>
        </p:spPr>
        <p:txBody>
          <a:bodyPr wrap="square" rtlCol="0">
            <a:prstTxWarp prst="textArchDown">
              <a:avLst>
                <a:gd name="adj" fmla="val 2315240"/>
              </a:avLst>
            </a:prstTxWarp>
            <a:spAutoFit/>
          </a:bodyPr>
          <a:lstStyle/>
          <a:p>
            <a:r>
              <a:rPr lang="tr-TR" sz="1200" b="1" dirty="0" smtClean="0">
                <a:solidFill>
                  <a:schemeClr val="tx1">
                    <a:lumMod val="65000"/>
                    <a:lumOff val="35000"/>
                  </a:schemeClr>
                </a:solidFill>
                <a:effectLst>
                  <a:reflection blurRad="6350" stA="55000" endA="50" endPos="85000" dist="29997" dir="5400000" sy="-100000" algn="bl" rotWithShape="0"/>
                </a:effectLst>
              </a:rPr>
              <a:t>2001 - 2016</a:t>
            </a:r>
            <a:endParaRPr lang="tr-TR" sz="1200" b="1" dirty="0">
              <a:solidFill>
                <a:schemeClr val="tx1">
                  <a:lumMod val="65000"/>
                  <a:lumOff val="35000"/>
                </a:schemeClr>
              </a:solidFill>
              <a:effectLst>
                <a:reflection blurRad="6350" stA="55000" endA="50" endPos="85000" dist="29997" dir="5400000" sy="-100000" algn="bl" rotWithShape="0"/>
              </a:effectLst>
            </a:endParaRPr>
          </a:p>
        </p:txBody>
      </p:sp>
      <p:pic>
        <p:nvPicPr>
          <p:cNvPr id="15" name="14 Resim" descr="logo.png"/>
          <p:cNvPicPr>
            <a:picLocks noChangeAspect="1"/>
          </p:cNvPicPr>
          <p:nvPr/>
        </p:nvPicPr>
        <p:blipFill>
          <a:blip r:embed="rId4"/>
          <a:stretch>
            <a:fillRect/>
          </a:stretch>
        </p:blipFill>
        <p:spPr>
          <a:xfrm>
            <a:off x="3500430" y="5857892"/>
            <a:ext cx="2512765" cy="689623"/>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30_ocak14_program (1).jpg"/>
          <p:cNvPicPr>
            <a:picLocks noChangeAspect="1"/>
          </p:cNvPicPr>
          <p:nvPr/>
        </p:nvPicPr>
        <p:blipFill>
          <a:blip r:embed="rId3" cstate="print"/>
          <a:srcRect/>
          <a:stretch>
            <a:fillRect/>
          </a:stretch>
        </p:blipFill>
        <p:spPr>
          <a:xfrm>
            <a:off x="4786314" y="1714488"/>
            <a:ext cx="3407155" cy="4071966"/>
          </a:xfrm>
          <a:prstGeom prst="rect">
            <a:avLst/>
          </a:prstGeom>
        </p:spPr>
      </p:pic>
      <p:pic>
        <p:nvPicPr>
          <p:cNvPr id="7" name="6 Resim" descr="IMG_7146.jpg"/>
          <p:cNvPicPr>
            <a:picLocks noChangeAspect="1"/>
          </p:cNvPicPr>
          <p:nvPr/>
        </p:nvPicPr>
        <p:blipFill>
          <a:blip r:embed="rId4" cstate="print"/>
          <a:srcRect/>
          <a:stretch>
            <a:fillRect/>
          </a:stretch>
        </p:blipFill>
        <p:spPr>
          <a:xfrm>
            <a:off x="571472" y="1714488"/>
            <a:ext cx="3571900" cy="4029071"/>
          </a:xfrm>
          <a:prstGeom prst="rect">
            <a:avLst/>
          </a:prstGeom>
        </p:spPr>
      </p:pic>
      <p:sp>
        <p:nvSpPr>
          <p:cNvPr id="10" name="9 Dikdörtgen"/>
          <p:cNvSpPr/>
          <p:nvPr/>
        </p:nvSpPr>
        <p:spPr bwMode="auto">
          <a:xfrm>
            <a:off x="6156325" y="2420839"/>
            <a:ext cx="2592388" cy="584775"/>
          </a:xfrm>
          <a:prstGeom prst="rect">
            <a:avLst/>
          </a:prstGeom>
        </p:spPr>
        <p:txBody>
          <a:bodyPr>
            <a:spAutoFit/>
          </a:bodyPr>
          <a:lstStyle/>
          <a:p>
            <a:pPr fontAlgn="auto">
              <a:spcBef>
                <a:spcPts val="0"/>
              </a:spcBef>
              <a:spcAft>
                <a:spcPts val="0"/>
              </a:spcAft>
              <a:defRPr/>
            </a:pPr>
            <a:r>
              <a:rPr lang="en-US" sz="1600" b="1" dirty="0">
                <a:solidFill>
                  <a:schemeClr val="tx2">
                    <a:lumMod val="50000"/>
                  </a:schemeClr>
                </a:solidFill>
                <a:latin typeface="+mn-lt"/>
                <a:cs typeface="+mn-cs"/>
              </a:rPr>
              <a:t/>
            </a:r>
            <a:br>
              <a:rPr lang="en-US" sz="1600" b="1" dirty="0">
                <a:solidFill>
                  <a:schemeClr val="tx2">
                    <a:lumMod val="50000"/>
                  </a:schemeClr>
                </a:solidFill>
                <a:latin typeface="+mn-lt"/>
                <a:cs typeface="+mn-cs"/>
              </a:rPr>
            </a:br>
            <a:endParaRPr lang="en-US" sz="1600" b="1" dirty="0">
              <a:solidFill>
                <a:schemeClr val="tx2">
                  <a:lumMod val="50000"/>
                </a:schemeClr>
              </a:solidFill>
              <a:latin typeface="+mn-lt"/>
              <a:cs typeface="+mn-cs"/>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srcRect/>
          <a:stretch>
            <a:fillRect/>
          </a:stretch>
        </p:blipFill>
        <p:spPr bwMode="auto">
          <a:xfrm>
            <a:off x="1071538" y="1428736"/>
            <a:ext cx="7292668" cy="4775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999667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srcRect/>
          <a:stretch>
            <a:fillRect/>
          </a:stretch>
        </p:blipFill>
        <p:spPr bwMode="auto">
          <a:xfrm>
            <a:off x="1000100" y="1500174"/>
            <a:ext cx="7185078" cy="471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93597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screen"/>
          <a:srcRect/>
          <a:stretch>
            <a:fillRect/>
          </a:stretch>
        </p:blipFill>
        <p:spPr bwMode="auto">
          <a:xfrm>
            <a:off x="1214414" y="1500174"/>
            <a:ext cx="6840035" cy="4559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486936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srcRect/>
          <a:stretch>
            <a:fillRect/>
          </a:stretch>
        </p:blipFill>
        <p:spPr bwMode="auto">
          <a:xfrm>
            <a:off x="1214414" y="1428736"/>
            <a:ext cx="7170821" cy="4743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596743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28 Resim" descr="bar.png"/>
          <p:cNvPicPr>
            <a:picLocks noChangeAspect="1"/>
          </p:cNvPicPr>
          <p:nvPr/>
        </p:nvPicPr>
        <p:blipFill>
          <a:blip r:embed="rId2" cstate="print"/>
          <a:stretch>
            <a:fillRect/>
          </a:stretch>
        </p:blipFill>
        <p:spPr>
          <a:xfrm>
            <a:off x="3098780" y="1464310"/>
            <a:ext cx="5616624" cy="4824536"/>
          </a:xfrm>
          <a:prstGeom prst="rect">
            <a:avLst/>
          </a:prstGeom>
        </p:spPr>
      </p:pic>
      <p:sp>
        <p:nvSpPr>
          <p:cNvPr id="30" name="29 Dikdörtgen"/>
          <p:cNvSpPr/>
          <p:nvPr/>
        </p:nvSpPr>
        <p:spPr>
          <a:xfrm>
            <a:off x="3098780" y="1464311"/>
            <a:ext cx="5544616" cy="4893647"/>
          </a:xfrm>
          <a:prstGeom prst="rect">
            <a:avLst/>
          </a:prstGeom>
        </p:spPr>
        <p:txBody>
          <a:bodyPr wrap="square">
            <a:spAutoFit/>
          </a:bodyPr>
          <a:lstStyle/>
          <a:p>
            <a:pPr>
              <a:buFont typeface="Wingdings" pitchFamily="2" charset="2"/>
              <a:buChar char="§"/>
            </a:pPr>
            <a:r>
              <a:rPr lang="tr-TR" sz="2400" spc="-150" dirty="0" err="1">
                <a:solidFill>
                  <a:schemeClr val="tx1">
                    <a:lumMod val="95000"/>
                    <a:lumOff val="5000"/>
                  </a:schemeClr>
                </a:solidFill>
              </a:rPr>
              <a:t>Analog</a:t>
            </a:r>
            <a:r>
              <a:rPr lang="tr-TR" sz="2400" spc="-150" dirty="0">
                <a:solidFill>
                  <a:schemeClr val="tx1">
                    <a:lumMod val="95000"/>
                    <a:lumOff val="5000"/>
                  </a:schemeClr>
                </a:solidFill>
              </a:rPr>
              <a:t> TV yayıncılığının yerini tüm dünyada sayısal TV yayıncılığı almakta</a:t>
            </a:r>
          </a:p>
          <a:p>
            <a:pPr>
              <a:buFont typeface="Wingdings" pitchFamily="2" charset="2"/>
              <a:buChar char="§"/>
            </a:pPr>
            <a:endParaRPr lang="tr-TR" sz="2400" spc="-150" dirty="0">
              <a:solidFill>
                <a:schemeClr val="tx1">
                  <a:lumMod val="95000"/>
                  <a:lumOff val="5000"/>
                </a:schemeClr>
              </a:solidFill>
            </a:endParaRPr>
          </a:p>
          <a:p>
            <a:pPr>
              <a:buFont typeface="Wingdings" pitchFamily="2" charset="2"/>
              <a:buChar char="§"/>
            </a:pPr>
            <a:r>
              <a:rPr lang="tr-TR" sz="2400" spc="-150" dirty="0">
                <a:solidFill>
                  <a:schemeClr val="tx1">
                    <a:lumMod val="95000"/>
                    <a:lumOff val="5000"/>
                  </a:schemeClr>
                </a:solidFill>
              </a:rPr>
              <a:t>Geleneksel TV anlayışı değişmekte sistemler içi içe girmekte</a:t>
            </a:r>
          </a:p>
          <a:p>
            <a:pPr>
              <a:buFont typeface="Wingdings" pitchFamily="2" charset="2"/>
              <a:buChar char="§"/>
            </a:pPr>
            <a:endParaRPr lang="tr-TR" sz="2400" spc="-150" dirty="0">
              <a:solidFill>
                <a:schemeClr val="tx1">
                  <a:lumMod val="95000"/>
                  <a:lumOff val="5000"/>
                </a:schemeClr>
              </a:solidFill>
            </a:endParaRPr>
          </a:p>
          <a:p>
            <a:pPr>
              <a:buFont typeface="Wingdings" pitchFamily="2" charset="2"/>
              <a:buChar char="§"/>
            </a:pPr>
            <a:r>
              <a:rPr lang="tr-TR" sz="2400" spc="-150" dirty="0">
                <a:solidFill>
                  <a:schemeClr val="tx1">
                    <a:lumMod val="95000"/>
                    <a:lumOff val="5000"/>
                  </a:schemeClr>
                </a:solidFill>
              </a:rPr>
              <a:t>Yayıncılıktaki gelişmelerin yanı sıra </a:t>
            </a:r>
            <a:r>
              <a:rPr lang="tr-TR" sz="2400" spc="-150" dirty="0" err="1">
                <a:solidFill>
                  <a:schemeClr val="tx1">
                    <a:lumMod val="95000"/>
                    <a:lumOff val="5000"/>
                  </a:schemeClr>
                </a:solidFill>
              </a:rPr>
              <a:t>genişbant</a:t>
            </a:r>
            <a:r>
              <a:rPr lang="tr-TR" sz="2400" spc="-150" dirty="0">
                <a:solidFill>
                  <a:schemeClr val="tx1">
                    <a:lumMod val="95000"/>
                    <a:lumOff val="5000"/>
                  </a:schemeClr>
                </a:solidFill>
              </a:rPr>
              <a:t> teknolojilerdeki hızlı gelişmeler toplumu, iş dünyasını çok yönlü etkilemeye devam etmekte </a:t>
            </a:r>
          </a:p>
          <a:p>
            <a:pPr>
              <a:buFont typeface="Wingdings" pitchFamily="2" charset="2"/>
              <a:buChar char="§"/>
            </a:pPr>
            <a:endParaRPr lang="tr-TR" sz="2400" spc="-150" dirty="0">
              <a:solidFill>
                <a:schemeClr val="tx1">
                  <a:lumMod val="95000"/>
                  <a:lumOff val="5000"/>
                </a:schemeClr>
              </a:solidFill>
            </a:endParaRPr>
          </a:p>
          <a:p>
            <a:pPr>
              <a:buFont typeface="Wingdings" pitchFamily="2" charset="2"/>
              <a:buChar char="§"/>
            </a:pPr>
            <a:r>
              <a:rPr lang="tr-TR" sz="2400" spc="-150" dirty="0">
                <a:solidFill>
                  <a:schemeClr val="tx1">
                    <a:lumMod val="95000"/>
                    <a:lumOff val="5000"/>
                  </a:schemeClr>
                </a:solidFill>
              </a:rPr>
              <a:t>TV izleme kişiselleşmekte insanlar kendi kişisel TV’sinden istediği programları istediği zaman izleme eğilimini taşımakta</a:t>
            </a:r>
          </a:p>
        </p:txBody>
      </p:sp>
      <p:pic>
        <p:nvPicPr>
          <p:cNvPr id="4" name="3 Resim" descr="stock-photo-sphere-with-many-pictures-in-front-of-digital-television-screen-modern-television-concept-26143831.jpg"/>
          <p:cNvPicPr>
            <a:picLocks noChangeAspect="1"/>
          </p:cNvPicPr>
          <p:nvPr/>
        </p:nvPicPr>
        <p:blipFill>
          <a:blip r:embed="rId3" cstate="print"/>
          <a:srcRect/>
          <a:stretch>
            <a:fillRect/>
          </a:stretch>
        </p:blipFill>
        <p:spPr>
          <a:xfrm>
            <a:off x="785786" y="2357430"/>
            <a:ext cx="1834063" cy="2745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960054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ar.png"/>
          <p:cNvPicPr>
            <a:picLocks noChangeAspect="1"/>
          </p:cNvPicPr>
          <p:nvPr/>
        </p:nvPicPr>
        <p:blipFill>
          <a:blip r:embed="rId2" cstate="screen"/>
          <a:stretch>
            <a:fillRect/>
          </a:stretch>
        </p:blipFill>
        <p:spPr>
          <a:xfrm>
            <a:off x="3599385" y="1281870"/>
            <a:ext cx="5544616" cy="504056"/>
          </a:xfrm>
          <a:prstGeom prst="rect">
            <a:avLst/>
          </a:prstGeom>
        </p:spPr>
      </p:pic>
      <p:sp>
        <p:nvSpPr>
          <p:cNvPr id="9" name="8 Dikdörtgen"/>
          <p:cNvSpPr/>
          <p:nvPr/>
        </p:nvSpPr>
        <p:spPr>
          <a:xfrm>
            <a:off x="3599385" y="1324263"/>
            <a:ext cx="5544616" cy="461665"/>
          </a:xfrm>
          <a:prstGeom prst="rect">
            <a:avLst/>
          </a:prstGeom>
        </p:spPr>
        <p:txBody>
          <a:bodyPr wrap="square">
            <a:spAutoFit/>
          </a:bodyPr>
          <a:lstStyle/>
          <a:p>
            <a:r>
              <a:rPr lang="tr-TR" sz="2400" spc="-150" dirty="0" smtClean="0">
                <a:solidFill>
                  <a:schemeClr val="tx1">
                    <a:lumMod val="95000"/>
                    <a:lumOff val="5000"/>
                  </a:schemeClr>
                </a:solidFill>
              </a:rPr>
              <a:t>Dağıtım Ortamlarının Çeşitlenmesi</a:t>
            </a:r>
          </a:p>
        </p:txBody>
      </p:sp>
      <p:sp>
        <p:nvSpPr>
          <p:cNvPr id="10" name="Oval 2"/>
          <p:cNvSpPr>
            <a:spLocks noChangeArrowheads="1"/>
          </p:cNvSpPr>
          <p:nvPr/>
        </p:nvSpPr>
        <p:spPr bwMode="auto">
          <a:xfrm>
            <a:off x="1151113" y="4809694"/>
            <a:ext cx="1223963" cy="1152525"/>
          </a:xfrm>
          <a:prstGeom prst="ellipse">
            <a:avLst/>
          </a:prstGeom>
          <a:solidFill>
            <a:schemeClr val="bg2">
              <a:lumMod val="90000"/>
            </a:schemeClr>
          </a:solidFill>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a:solidFill>
                  <a:srgbClr val="000000"/>
                </a:solidFill>
              </a:rPr>
              <a:t>Kablo</a:t>
            </a:r>
          </a:p>
        </p:txBody>
      </p:sp>
      <p:sp>
        <p:nvSpPr>
          <p:cNvPr id="11" name="Oval 3"/>
          <p:cNvSpPr>
            <a:spLocks noChangeArrowheads="1"/>
          </p:cNvSpPr>
          <p:nvPr/>
        </p:nvSpPr>
        <p:spPr bwMode="auto">
          <a:xfrm>
            <a:off x="1151113" y="3585558"/>
            <a:ext cx="1223963" cy="1152525"/>
          </a:xfrm>
          <a:prstGeom prst="ellipse">
            <a:avLst/>
          </a:prstGeom>
          <a:solidFill>
            <a:schemeClr val="bg2">
              <a:lumMod val="90000"/>
            </a:schemeClr>
          </a:solidFill>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dirty="0">
                <a:solidFill>
                  <a:srgbClr val="000000"/>
                </a:solidFill>
              </a:rPr>
              <a:t>Uydu</a:t>
            </a:r>
          </a:p>
        </p:txBody>
      </p:sp>
      <p:sp>
        <p:nvSpPr>
          <p:cNvPr id="12" name="Oval 4"/>
          <p:cNvSpPr>
            <a:spLocks noChangeArrowheads="1"/>
          </p:cNvSpPr>
          <p:nvPr/>
        </p:nvSpPr>
        <p:spPr bwMode="auto">
          <a:xfrm>
            <a:off x="1151112" y="2289414"/>
            <a:ext cx="1223962" cy="1152525"/>
          </a:xfrm>
          <a:prstGeom prst="ellipse">
            <a:avLst/>
          </a:prstGeom>
          <a:solidFill>
            <a:schemeClr val="bg2">
              <a:lumMod val="90000"/>
            </a:schemeClr>
          </a:solidFill>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dirty="0">
                <a:solidFill>
                  <a:srgbClr val="000000"/>
                </a:solidFill>
              </a:rPr>
              <a:t>Karasal</a:t>
            </a:r>
          </a:p>
        </p:txBody>
      </p:sp>
      <p:sp>
        <p:nvSpPr>
          <p:cNvPr id="13" name="Text Box 5"/>
          <p:cNvSpPr txBox="1">
            <a:spLocks noChangeArrowheads="1"/>
          </p:cNvSpPr>
          <p:nvPr/>
        </p:nvSpPr>
        <p:spPr bwMode="auto">
          <a:xfrm>
            <a:off x="791072" y="1857364"/>
            <a:ext cx="2305050" cy="463846"/>
          </a:xfrm>
          <a:prstGeom prst="rect">
            <a:avLst/>
          </a:prstGeom>
          <a:noFill/>
          <a:ln w="9525">
            <a:noFill/>
            <a:round/>
            <a:headEnd/>
            <a:tailEnd/>
          </a:ln>
        </p:spPr>
        <p:txBody>
          <a:bodyPr lIns="90000" tIns="46800" rIns="90000" bIns="46800">
            <a:spAutoFit/>
          </a:bodyPr>
          <a:lstStyle/>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400" spc="-150" dirty="0">
                <a:solidFill>
                  <a:schemeClr val="tx1">
                    <a:lumMod val="95000"/>
                    <a:lumOff val="5000"/>
                  </a:schemeClr>
                </a:solidFill>
              </a:rPr>
              <a:t>Çeşitlenme Öncesi</a:t>
            </a:r>
          </a:p>
        </p:txBody>
      </p:sp>
      <p:sp>
        <p:nvSpPr>
          <p:cNvPr id="14" name="Text Box 7"/>
          <p:cNvSpPr txBox="1">
            <a:spLocks noChangeArrowheads="1"/>
          </p:cNvSpPr>
          <p:nvPr/>
        </p:nvSpPr>
        <p:spPr bwMode="auto">
          <a:xfrm>
            <a:off x="3599384" y="1857364"/>
            <a:ext cx="2305050" cy="463846"/>
          </a:xfrm>
          <a:prstGeom prst="rect">
            <a:avLst/>
          </a:prstGeom>
          <a:noFill/>
          <a:ln w="9525">
            <a:noFill/>
            <a:round/>
            <a:headEnd/>
            <a:tailEnd/>
          </a:ln>
        </p:spPr>
        <p:txBody>
          <a:bodyPr lIns="90000" tIns="46800" rIns="90000" bIns="46800">
            <a:spAutoFit/>
          </a:bodyPr>
          <a:lstStyle/>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400" spc="-150" dirty="0">
                <a:solidFill>
                  <a:schemeClr val="tx1">
                    <a:lumMod val="95000"/>
                    <a:lumOff val="5000"/>
                  </a:schemeClr>
                </a:solidFill>
              </a:rPr>
              <a:t>Çeşitlenme Sonrası</a:t>
            </a:r>
          </a:p>
        </p:txBody>
      </p:sp>
      <p:sp>
        <p:nvSpPr>
          <p:cNvPr id="15" name="Oval 8"/>
          <p:cNvSpPr>
            <a:spLocks noChangeArrowheads="1"/>
          </p:cNvSpPr>
          <p:nvPr/>
        </p:nvSpPr>
        <p:spPr bwMode="auto">
          <a:xfrm>
            <a:off x="3815409" y="4737686"/>
            <a:ext cx="1223962" cy="1152525"/>
          </a:xfrm>
          <a:prstGeom prst="ellipse">
            <a:avLst/>
          </a:prstGeom>
          <a:solidFill>
            <a:schemeClr val="bg2">
              <a:lumMod val="90000"/>
            </a:schemeClr>
          </a:solidFill>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dirty="0">
                <a:solidFill>
                  <a:srgbClr val="000000"/>
                </a:solidFill>
              </a:rPr>
              <a:t>Kablo</a:t>
            </a:r>
          </a:p>
        </p:txBody>
      </p:sp>
      <p:sp>
        <p:nvSpPr>
          <p:cNvPr id="16" name="Oval 9"/>
          <p:cNvSpPr>
            <a:spLocks noChangeArrowheads="1"/>
          </p:cNvSpPr>
          <p:nvPr/>
        </p:nvSpPr>
        <p:spPr bwMode="auto">
          <a:xfrm>
            <a:off x="7632006" y="3368468"/>
            <a:ext cx="1223962" cy="1152525"/>
          </a:xfrm>
          <a:prstGeom prst="ellipse">
            <a:avLst/>
          </a:prstGeom>
          <a:solidFill>
            <a:schemeClr val="bg2">
              <a:lumMod val="90000"/>
            </a:schemeClr>
          </a:solidFill>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dirty="0">
                <a:solidFill>
                  <a:srgbClr val="000000"/>
                </a:solidFill>
              </a:rPr>
              <a:t>Uydu</a:t>
            </a:r>
          </a:p>
        </p:txBody>
      </p:sp>
      <p:sp>
        <p:nvSpPr>
          <p:cNvPr id="17" name="Oval 10"/>
          <p:cNvSpPr>
            <a:spLocks noChangeArrowheads="1"/>
          </p:cNvSpPr>
          <p:nvPr/>
        </p:nvSpPr>
        <p:spPr bwMode="auto">
          <a:xfrm>
            <a:off x="3815409" y="2505438"/>
            <a:ext cx="1223962" cy="1152525"/>
          </a:xfrm>
          <a:prstGeom prst="ellipse">
            <a:avLst/>
          </a:prstGeom>
          <a:solidFill>
            <a:schemeClr val="bg2">
              <a:lumMod val="90000"/>
            </a:schemeClr>
          </a:solidFill>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dirty="0">
                <a:solidFill>
                  <a:srgbClr val="000000"/>
                </a:solidFill>
              </a:rPr>
              <a:t>Karasal</a:t>
            </a:r>
          </a:p>
        </p:txBody>
      </p:sp>
      <p:sp>
        <p:nvSpPr>
          <p:cNvPr id="18" name="Oval 11"/>
          <p:cNvSpPr>
            <a:spLocks noChangeArrowheads="1"/>
          </p:cNvSpPr>
          <p:nvPr/>
        </p:nvSpPr>
        <p:spPr bwMode="auto">
          <a:xfrm>
            <a:off x="3815409" y="3873391"/>
            <a:ext cx="1150937" cy="576263"/>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b="1" dirty="0">
                <a:solidFill>
                  <a:schemeClr val="bg1"/>
                </a:solidFill>
              </a:rPr>
              <a:t>IPTV</a:t>
            </a:r>
          </a:p>
        </p:txBody>
      </p:sp>
      <p:sp>
        <p:nvSpPr>
          <p:cNvPr id="19" name="Oval 12"/>
          <p:cNvSpPr>
            <a:spLocks noChangeArrowheads="1"/>
          </p:cNvSpPr>
          <p:nvPr/>
        </p:nvSpPr>
        <p:spPr bwMode="auto">
          <a:xfrm>
            <a:off x="5687617" y="2792205"/>
            <a:ext cx="1150937" cy="576263"/>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b="1" dirty="0">
                <a:solidFill>
                  <a:schemeClr val="bg1"/>
                </a:solidFill>
              </a:rPr>
              <a:t>WEB TV</a:t>
            </a:r>
          </a:p>
        </p:txBody>
      </p:sp>
      <p:sp>
        <p:nvSpPr>
          <p:cNvPr id="20" name="Oval 13"/>
          <p:cNvSpPr>
            <a:spLocks noChangeArrowheads="1"/>
          </p:cNvSpPr>
          <p:nvPr/>
        </p:nvSpPr>
        <p:spPr bwMode="auto">
          <a:xfrm>
            <a:off x="5687616" y="3657564"/>
            <a:ext cx="1150938" cy="576262"/>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b="1" dirty="0">
                <a:solidFill>
                  <a:schemeClr val="bg1"/>
                </a:solidFill>
              </a:rPr>
              <a:t>Mobil</a:t>
            </a:r>
            <a:r>
              <a:rPr lang="tr-TR" dirty="0">
                <a:solidFill>
                  <a:srgbClr val="000000"/>
                </a:solidFill>
              </a:rPr>
              <a:t> </a:t>
            </a:r>
            <a:r>
              <a:rPr lang="tr-TR" b="1" dirty="0">
                <a:solidFill>
                  <a:schemeClr val="bg1"/>
                </a:solidFill>
              </a:rPr>
              <a:t>TV</a:t>
            </a:r>
          </a:p>
        </p:txBody>
      </p:sp>
      <p:sp>
        <p:nvSpPr>
          <p:cNvPr id="21" name="Oval 14"/>
          <p:cNvSpPr>
            <a:spLocks noChangeArrowheads="1"/>
          </p:cNvSpPr>
          <p:nvPr/>
        </p:nvSpPr>
        <p:spPr bwMode="auto">
          <a:xfrm>
            <a:off x="5687617" y="4519405"/>
            <a:ext cx="1150937" cy="576263"/>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b="1" dirty="0">
                <a:solidFill>
                  <a:schemeClr val="bg1"/>
                </a:solidFill>
              </a:rPr>
              <a:t>OTT TV</a:t>
            </a:r>
          </a:p>
        </p:txBody>
      </p:sp>
      <p:sp>
        <p:nvSpPr>
          <p:cNvPr id="22" name="21 Beşgen"/>
          <p:cNvSpPr/>
          <p:nvPr/>
        </p:nvSpPr>
        <p:spPr>
          <a:xfrm>
            <a:off x="2807296" y="3009492"/>
            <a:ext cx="504056" cy="2160240"/>
          </a:xfrm>
          <a:prstGeom prst="homePlate">
            <a:avLst/>
          </a:prstGeom>
          <a:solidFill>
            <a:schemeClr val="bg2">
              <a:lumMod val="90000"/>
            </a:schemeClr>
          </a:solidFill>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solidFill>
                <a:srgbClr val="000000"/>
              </a:solidFill>
            </a:endParaRPr>
          </a:p>
        </p:txBody>
      </p:sp>
    </p:spTree>
    <p:extLst>
      <p:ext uri="{BB962C8B-B14F-4D97-AF65-F5344CB8AC3E}">
        <p14:creationId xmlns="" xmlns:p14="http://schemas.microsoft.com/office/powerpoint/2010/main" val="356670055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28 Resim" descr="bar.png"/>
          <p:cNvPicPr>
            <a:picLocks noChangeAspect="1"/>
          </p:cNvPicPr>
          <p:nvPr/>
        </p:nvPicPr>
        <p:blipFill>
          <a:blip r:embed="rId2" cstate="print"/>
          <a:stretch>
            <a:fillRect/>
          </a:stretch>
        </p:blipFill>
        <p:spPr>
          <a:xfrm>
            <a:off x="2815744" y="2074964"/>
            <a:ext cx="5760640" cy="2664296"/>
          </a:xfrm>
          <a:prstGeom prst="rect">
            <a:avLst/>
          </a:prstGeom>
        </p:spPr>
      </p:pic>
      <p:sp>
        <p:nvSpPr>
          <p:cNvPr id="30" name="29 Dikdörtgen"/>
          <p:cNvSpPr/>
          <p:nvPr/>
        </p:nvSpPr>
        <p:spPr>
          <a:xfrm>
            <a:off x="2887753" y="2002956"/>
            <a:ext cx="5688632" cy="2677656"/>
          </a:xfrm>
          <a:prstGeom prst="rect">
            <a:avLst/>
          </a:prstGeom>
        </p:spPr>
        <p:txBody>
          <a:bodyPr wrap="square">
            <a:spAutoFit/>
          </a:bodyPr>
          <a:lstStyle/>
          <a:p>
            <a:pPr>
              <a:buNone/>
            </a:pPr>
            <a:r>
              <a:rPr lang="tr-TR" sz="2400" spc="-150" dirty="0">
                <a:solidFill>
                  <a:schemeClr val="tx1">
                    <a:lumMod val="95000"/>
                    <a:lumOff val="5000"/>
                  </a:schemeClr>
                </a:solidFill>
              </a:rPr>
              <a:t>Yeni iletişim sistemleri </a:t>
            </a:r>
          </a:p>
          <a:p>
            <a:pPr>
              <a:buNone/>
            </a:pPr>
            <a:endParaRPr lang="tr-TR" sz="2400" spc="-150" dirty="0">
              <a:solidFill>
                <a:schemeClr val="tx1">
                  <a:lumMod val="95000"/>
                  <a:lumOff val="5000"/>
                </a:schemeClr>
              </a:solidFill>
            </a:endParaRPr>
          </a:p>
          <a:p>
            <a:pPr>
              <a:buFont typeface="Wingdings" pitchFamily="2" charset="2"/>
              <a:buChar char="§"/>
            </a:pPr>
            <a:r>
              <a:rPr lang="tr-TR" sz="2400" spc="-150" dirty="0" err="1">
                <a:solidFill>
                  <a:schemeClr val="tx1">
                    <a:lumMod val="95000"/>
                    <a:lumOff val="5000"/>
                  </a:schemeClr>
                </a:solidFill>
              </a:rPr>
              <a:t>İnteraktif</a:t>
            </a:r>
            <a:r>
              <a:rPr lang="tr-TR" sz="2400" spc="-150" dirty="0">
                <a:solidFill>
                  <a:schemeClr val="tx1">
                    <a:lumMod val="95000"/>
                    <a:lumOff val="5000"/>
                  </a:schemeClr>
                </a:solidFill>
              </a:rPr>
              <a:t> </a:t>
            </a:r>
          </a:p>
          <a:p>
            <a:pPr>
              <a:buFont typeface="Wingdings" pitchFamily="2" charset="2"/>
              <a:buChar char="§"/>
            </a:pPr>
            <a:r>
              <a:rPr lang="tr-TR" sz="2400" spc="-150" dirty="0">
                <a:solidFill>
                  <a:schemeClr val="tx1">
                    <a:lumMod val="95000"/>
                    <a:lumOff val="5000"/>
                  </a:schemeClr>
                </a:solidFill>
              </a:rPr>
              <a:t>Ses, görüntü ve veri bir arada</a:t>
            </a:r>
          </a:p>
          <a:p>
            <a:pPr>
              <a:buFont typeface="Wingdings" pitchFamily="2" charset="2"/>
              <a:buChar char="§"/>
            </a:pPr>
            <a:r>
              <a:rPr lang="tr-TR" sz="2400" spc="-150" dirty="0">
                <a:solidFill>
                  <a:schemeClr val="tx1">
                    <a:lumMod val="95000"/>
                    <a:lumOff val="5000"/>
                  </a:schemeClr>
                </a:solidFill>
              </a:rPr>
              <a:t>Saklanabilir</a:t>
            </a:r>
          </a:p>
          <a:p>
            <a:pPr>
              <a:buFont typeface="Wingdings" pitchFamily="2" charset="2"/>
              <a:buChar char="§"/>
            </a:pPr>
            <a:r>
              <a:rPr lang="tr-TR" sz="2400" spc="-150" dirty="0">
                <a:solidFill>
                  <a:schemeClr val="tx1">
                    <a:lumMod val="95000"/>
                    <a:lumOff val="5000"/>
                  </a:schemeClr>
                </a:solidFill>
              </a:rPr>
              <a:t>Herhangi bir zamanda, herhangi bir yerde,</a:t>
            </a:r>
            <a:br>
              <a:rPr lang="tr-TR" sz="2400" spc="-150" dirty="0">
                <a:solidFill>
                  <a:schemeClr val="tx1">
                    <a:lumMod val="95000"/>
                    <a:lumOff val="5000"/>
                  </a:schemeClr>
                </a:solidFill>
              </a:rPr>
            </a:br>
            <a:r>
              <a:rPr lang="tr-TR" sz="2400" spc="-150" dirty="0">
                <a:solidFill>
                  <a:schemeClr val="tx1">
                    <a:lumMod val="95000"/>
                    <a:lumOff val="5000"/>
                  </a:schemeClr>
                </a:solidFill>
              </a:rPr>
              <a:t>herhangi bir cihazla alınabilir</a:t>
            </a:r>
          </a:p>
        </p:txBody>
      </p:sp>
      <p:pic>
        <p:nvPicPr>
          <p:cNvPr id="7" name="6 Resim" descr="imagesCA0DOAU3.jpg"/>
          <p:cNvPicPr>
            <a:picLocks noChangeAspect="1"/>
          </p:cNvPicPr>
          <p:nvPr/>
        </p:nvPicPr>
        <p:blipFill>
          <a:blip r:embed="rId3" cstate="print"/>
          <a:srcRect b="45804"/>
          <a:stretch>
            <a:fillRect/>
          </a:stretch>
        </p:blipFill>
        <p:spPr>
          <a:xfrm>
            <a:off x="4612244" y="5046035"/>
            <a:ext cx="2712389" cy="1296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7 Resim" descr="imagesCAG9MLBJ.jpg"/>
          <p:cNvPicPr>
            <a:picLocks noChangeAspect="1"/>
          </p:cNvPicPr>
          <p:nvPr/>
        </p:nvPicPr>
        <p:blipFill>
          <a:blip r:embed="rId4" cstate="print"/>
          <a:srcRect l="16844" r="15777"/>
          <a:stretch>
            <a:fillRect/>
          </a:stretch>
        </p:blipFill>
        <p:spPr>
          <a:xfrm>
            <a:off x="857224" y="1595984"/>
            <a:ext cx="1800200" cy="2671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8 Resim" descr="imagesCAQGXHW1.jpg"/>
          <p:cNvPicPr>
            <a:picLocks noChangeAspect="1"/>
          </p:cNvPicPr>
          <p:nvPr/>
        </p:nvPicPr>
        <p:blipFill>
          <a:blip r:embed="rId5" cstate="print"/>
          <a:stretch>
            <a:fillRect/>
          </a:stretch>
        </p:blipFill>
        <p:spPr>
          <a:xfrm>
            <a:off x="6180866" y="2120981"/>
            <a:ext cx="2304256" cy="1382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9 Resim" descr="imagesCA97WUCQ.jpg"/>
          <p:cNvPicPr>
            <a:picLocks noChangeAspect="1"/>
          </p:cNvPicPr>
          <p:nvPr/>
        </p:nvPicPr>
        <p:blipFill>
          <a:blip r:embed="rId6" cstate="print"/>
          <a:srcRect t="4200" b="3401"/>
          <a:stretch>
            <a:fillRect/>
          </a:stretch>
        </p:blipFill>
        <p:spPr>
          <a:xfrm>
            <a:off x="2337088" y="5108178"/>
            <a:ext cx="2232248" cy="1321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749133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ar.png"/>
          <p:cNvPicPr>
            <a:picLocks noChangeAspect="1"/>
          </p:cNvPicPr>
          <p:nvPr/>
        </p:nvPicPr>
        <p:blipFill>
          <a:blip r:embed="rId2" cstate="print"/>
          <a:stretch>
            <a:fillRect/>
          </a:stretch>
        </p:blipFill>
        <p:spPr>
          <a:xfrm>
            <a:off x="955071" y="2355283"/>
            <a:ext cx="1261853" cy="3528392"/>
          </a:xfrm>
          <a:prstGeom prst="rect">
            <a:avLst/>
          </a:prstGeom>
        </p:spPr>
      </p:pic>
      <p:sp>
        <p:nvSpPr>
          <p:cNvPr id="7" name="6 Dikdörtgen"/>
          <p:cNvSpPr/>
          <p:nvPr/>
        </p:nvSpPr>
        <p:spPr>
          <a:xfrm>
            <a:off x="981704" y="3026334"/>
            <a:ext cx="1344218" cy="2308324"/>
          </a:xfrm>
          <a:prstGeom prst="rect">
            <a:avLst/>
          </a:prstGeom>
        </p:spPr>
        <p:txBody>
          <a:bodyPr wrap="square">
            <a:spAutoFit/>
          </a:bodyPr>
          <a:lstStyle/>
          <a:p>
            <a:r>
              <a:rPr lang="tr-TR" sz="2400" spc="-150" dirty="0" smtClean="0">
                <a:solidFill>
                  <a:schemeClr val="tx1">
                    <a:lumMod val="95000"/>
                    <a:lumOff val="5000"/>
                  </a:schemeClr>
                </a:solidFill>
              </a:rPr>
              <a:t>Türkiye’de ve AB’de İnternet Kullanıcı Artış Grafiği</a:t>
            </a:r>
          </a:p>
        </p:txBody>
      </p:sp>
      <p:sp>
        <p:nvSpPr>
          <p:cNvPr id="8" name="TextBox 1"/>
          <p:cNvSpPr txBox="1">
            <a:spLocks noChangeArrowheads="1"/>
          </p:cNvSpPr>
          <p:nvPr/>
        </p:nvSpPr>
        <p:spPr bwMode="auto">
          <a:xfrm>
            <a:off x="5585274" y="6080959"/>
            <a:ext cx="2915816" cy="276999"/>
          </a:xfrm>
          <a:prstGeom prst="rect">
            <a:avLst/>
          </a:prstGeom>
          <a:noFill/>
          <a:ln w="9525">
            <a:noFill/>
            <a:miter lim="800000"/>
            <a:headEnd/>
            <a:tailEnd/>
          </a:ln>
        </p:spPr>
        <p:txBody>
          <a:bodyPr wrap="square">
            <a:spAutoFit/>
          </a:bodyPr>
          <a:lstStyle/>
          <a:p>
            <a:r>
              <a:rPr lang="tr-TR" sz="1200" dirty="0" smtClean="0">
                <a:solidFill>
                  <a:schemeClr val="tx1"/>
                </a:solidFill>
              </a:rPr>
              <a:t>Kaynak: </a:t>
            </a:r>
            <a:r>
              <a:rPr lang="tr-TR" sz="1200" dirty="0" err="1" smtClean="0">
                <a:solidFill>
                  <a:schemeClr val="tx1"/>
                </a:solidFill>
              </a:rPr>
              <a:t>InternetWorldStats</a:t>
            </a:r>
            <a:r>
              <a:rPr lang="tr-TR" sz="1200" dirty="0" smtClean="0">
                <a:solidFill>
                  <a:schemeClr val="tx1"/>
                </a:solidFill>
              </a:rPr>
              <a:t>, BTK-TİB  2010</a:t>
            </a:r>
            <a:endParaRPr lang="tr-TR" sz="1200" dirty="0">
              <a:solidFill>
                <a:schemeClr val="tx1"/>
              </a:solidFill>
            </a:endParaRPr>
          </a:p>
        </p:txBody>
      </p:sp>
      <p:pic>
        <p:nvPicPr>
          <p:cNvPr id="9" name="Picture 8"/>
          <p:cNvPicPr>
            <a:picLocks noChangeAspect="1" noChangeArrowheads="1"/>
          </p:cNvPicPr>
          <p:nvPr/>
        </p:nvPicPr>
        <p:blipFill>
          <a:blip r:embed="rId3" cstate="print"/>
          <a:srcRect/>
          <a:stretch>
            <a:fillRect/>
          </a:stretch>
        </p:blipFill>
        <p:spPr bwMode="auto">
          <a:xfrm>
            <a:off x="2293379" y="1616463"/>
            <a:ext cx="6100208" cy="4348377"/>
          </a:xfrm>
          <a:prstGeom prst="rect">
            <a:avLst/>
          </a:prstGeom>
          <a:noFill/>
          <a:ln w="9525">
            <a:noFill/>
            <a:miter lim="800000"/>
            <a:headEnd/>
            <a:tailEnd/>
          </a:ln>
        </p:spPr>
      </p:pic>
    </p:spTree>
    <p:extLst>
      <p:ext uri="{BB962C8B-B14F-4D97-AF65-F5344CB8AC3E}">
        <p14:creationId xmlns="" xmlns:p14="http://schemas.microsoft.com/office/powerpoint/2010/main" val="4029741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5686460" y="6007120"/>
            <a:ext cx="3886200" cy="279400"/>
          </a:xfrm>
          <a:prstGeom prst="rect">
            <a:avLst/>
          </a:prstGeom>
          <a:noFill/>
          <a:ln w="9525">
            <a:noFill/>
            <a:round/>
            <a:headEnd/>
            <a:tailEnd/>
          </a:ln>
        </p:spPr>
        <p:txBody>
          <a:bodyPr lIns="90000" tIns="46800" rIns="90000" bIns="46800">
            <a:spAutoFit/>
          </a:bodyPr>
          <a:lstStyle/>
          <a:p>
            <a:pPr>
              <a:spcBef>
                <a:spcPts val="3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200" dirty="0">
                <a:solidFill>
                  <a:srgbClr val="000000"/>
                </a:solidFill>
                <a:latin typeface="Verdana" pitchFamily="34" charset="0"/>
              </a:rPr>
              <a:t>Kaynak: </a:t>
            </a:r>
            <a:r>
              <a:rPr lang="tr-TR" sz="1200" dirty="0" err="1">
                <a:solidFill>
                  <a:srgbClr val="000000"/>
                </a:solidFill>
                <a:latin typeface="Verdana" pitchFamily="34" charset="0"/>
              </a:rPr>
              <a:t>Informa</a:t>
            </a:r>
            <a:r>
              <a:rPr lang="tr-TR" sz="1200" dirty="0">
                <a:solidFill>
                  <a:srgbClr val="000000"/>
                </a:solidFill>
                <a:latin typeface="Verdana" pitchFamily="34" charset="0"/>
              </a:rPr>
              <a:t> </a:t>
            </a:r>
            <a:r>
              <a:rPr lang="tr-TR" sz="1200" dirty="0" err="1">
                <a:solidFill>
                  <a:srgbClr val="000000"/>
                </a:solidFill>
                <a:latin typeface="Verdana" pitchFamily="34" charset="0"/>
              </a:rPr>
              <a:t>Telecoms</a:t>
            </a:r>
            <a:r>
              <a:rPr lang="tr-TR" sz="1200" dirty="0">
                <a:solidFill>
                  <a:srgbClr val="000000"/>
                </a:solidFill>
                <a:latin typeface="Verdana" pitchFamily="34" charset="0"/>
              </a:rPr>
              <a:t> &amp; </a:t>
            </a:r>
            <a:r>
              <a:rPr lang="tr-TR" sz="1200" dirty="0" err="1">
                <a:solidFill>
                  <a:srgbClr val="000000"/>
                </a:solidFill>
                <a:latin typeface="Verdana" pitchFamily="34" charset="0"/>
              </a:rPr>
              <a:t>Media</a:t>
            </a:r>
            <a:endParaRPr lang="tr-TR" sz="1200" dirty="0">
              <a:solidFill>
                <a:srgbClr val="000000"/>
              </a:solidFill>
              <a:latin typeface="Verdana" pitchFamily="34" charset="0"/>
            </a:endParaRPr>
          </a:p>
        </p:txBody>
      </p:sp>
      <p:pic>
        <p:nvPicPr>
          <p:cNvPr id="27" name="Picture 2"/>
          <p:cNvPicPr>
            <a:picLocks noChangeAspect="1" noChangeArrowheads="1"/>
          </p:cNvPicPr>
          <p:nvPr/>
        </p:nvPicPr>
        <p:blipFill>
          <a:blip r:embed="rId2" cstate="print"/>
          <a:srcRect/>
          <a:stretch>
            <a:fillRect/>
          </a:stretch>
        </p:blipFill>
        <p:spPr bwMode="auto">
          <a:xfrm>
            <a:off x="1354646" y="2181819"/>
            <a:ext cx="6700682" cy="3426951"/>
          </a:xfrm>
          <a:prstGeom prst="rect">
            <a:avLst/>
          </a:prstGeom>
          <a:noFill/>
          <a:ln w="9525">
            <a:noFill/>
            <a:miter lim="800000"/>
            <a:headEnd/>
            <a:tailEnd/>
          </a:ln>
          <a:effectLst>
            <a:prstShdw prst="shdw17" dist="17961" dir="2700000">
              <a:srgbClr val="006E99"/>
            </a:prstShdw>
          </a:effectLst>
        </p:spPr>
      </p:pic>
      <p:pic>
        <p:nvPicPr>
          <p:cNvPr id="28" name="Picture 2"/>
          <p:cNvPicPr>
            <a:picLocks noChangeAspect="1" noChangeArrowheads="1"/>
          </p:cNvPicPr>
          <p:nvPr/>
        </p:nvPicPr>
        <p:blipFill>
          <a:blip r:embed="rId3" cstate="print"/>
          <a:srcRect t="-70877"/>
          <a:stretch>
            <a:fillRect/>
          </a:stretch>
        </p:blipFill>
        <p:spPr bwMode="auto">
          <a:xfrm>
            <a:off x="861924" y="5503064"/>
            <a:ext cx="7632848" cy="432048"/>
          </a:xfrm>
          <a:prstGeom prst="rect">
            <a:avLst/>
          </a:prstGeom>
          <a:noFill/>
          <a:ln w="9525">
            <a:noFill/>
            <a:miter lim="800000"/>
            <a:headEnd/>
            <a:tailEnd/>
          </a:ln>
          <a:effectLst>
            <a:prstShdw prst="shdw17" dist="17961" dir="2700000">
              <a:srgbClr val="006E99"/>
            </a:prstShdw>
          </a:effectLst>
        </p:spPr>
      </p:pic>
      <p:pic>
        <p:nvPicPr>
          <p:cNvPr id="29" name="28 Resim" descr="bar.png"/>
          <p:cNvPicPr>
            <a:picLocks noChangeAspect="1"/>
          </p:cNvPicPr>
          <p:nvPr/>
        </p:nvPicPr>
        <p:blipFill>
          <a:blip r:embed="rId4" cstate="print"/>
          <a:stretch>
            <a:fillRect/>
          </a:stretch>
        </p:blipFill>
        <p:spPr>
          <a:xfrm>
            <a:off x="2806140" y="1686640"/>
            <a:ext cx="5544616" cy="360040"/>
          </a:xfrm>
          <a:prstGeom prst="rect">
            <a:avLst/>
          </a:prstGeom>
        </p:spPr>
      </p:pic>
      <p:sp>
        <p:nvSpPr>
          <p:cNvPr id="30" name="29 Dikdörtgen"/>
          <p:cNvSpPr/>
          <p:nvPr/>
        </p:nvSpPr>
        <p:spPr>
          <a:xfrm>
            <a:off x="2806140" y="1614632"/>
            <a:ext cx="5544616" cy="400110"/>
          </a:xfrm>
          <a:prstGeom prst="rect">
            <a:avLst/>
          </a:prstGeom>
        </p:spPr>
        <p:txBody>
          <a:bodyPr wrap="square">
            <a:spAutoFit/>
          </a:bodyPr>
          <a:lstStyle/>
          <a:p>
            <a:r>
              <a:rPr lang="tr-TR" sz="2000" spc="-150" dirty="0" smtClean="0">
                <a:solidFill>
                  <a:schemeClr val="tx1">
                    <a:lumMod val="95000"/>
                    <a:lumOff val="5000"/>
                  </a:schemeClr>
                </a:solidFill>
              </a:rPr>
              <a:t>Dünyada Hizmet Türüne Göre İnternet Trafiği 2010 - 2015</a:t>
            </a:r>
          </a:p>
        </p:txBody>
      </p:sp>
    </p:spTree>
    <p:extLst>
      <p:ext uri="{BB962C8B-B14F-4D97-AF65-F5344CB8AC3E}">
        <p14:creationId xmlns="" xmlns:p14="http://schemas.microsoft.com/office/powerpoint/2010/main" val="1534048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21 Resim" descr="bar.png"/>
          <p:cNvPicPr>
            <a:picLocks noChangeAspect="1"/>
          </p:cNvPicPr>
          <p:nvPr/>
        </p:nvPicPr>
        <p:blipFill>
          <a:blip r:embed="rId2" cstate="email"/>
          <a:srcRect/>
          <a:stretch>
            <a:fillRect/>
          </a:stretch>
        </p:blipFill>
        <p:spPr bwMode="auto">
          <a:xfrm>
            <a:off x="0" y="1923081"/>
            <a:ext cx="4355976" cy="4458247"/>
          </a:xfrm>
          <a:prstGeom prst="rect">
            <a:avLst/>
          </a:prstGeom>
          <a:noFill/>
          <a:ln w="9525">
            <a:noFill/>
            <a:miter lim="800000"/>
            <a:headEnd/>
            <a:tailEnd/>
          </a:ln>
        </p:spPr>
      </p:pic>
      <p:sp>
        <p:nvSpPr>
          <p:cNvPr id="12" name="11 Metin kutusu"/>
          <p:cNvSpPr txBox="1"/>
          <p:nvPr/>
        </p:nvSpPr>
        <p:spPr>
          <a:xfrm>
            <a:off x="192622" y="2571744"/>
            <a:ext cx="2939218" cy="2585323"/>
          </a:xfrm>
          <a:prstGeom prst="rect">
            <a:avLst/>
          </a:prstGeom>
          <a:noFill/>
        </p:spPr>
        <p:txBody>
          <a:bodyPr wrap="square" rtlCol="0">
            <a:spAutoFit/>
          </a:bodyPr>
          <a:lstStyle/>
          <a:p>
            <a:r>
              <a:rPr lang="tr-TR" b="1" dirty="0" smtClean="0"/>
              <a:t>RATEM</a:t>
            </a:r>
            <a:r>
              <a:rPr lang="tr-TR" dirty="0" smtClean="0"/>
              <a:t>, radyo televizyon yayıncılığının sorunlarına kalıcı çözümler üretmek, 5846 Sayılı Fikir ve Sanat Eserleri Kanunu'ndan kaynaklanan hakların takibi ve korunması amacıyla 2001 yılında kuruldu. </a:t>
            </a:r>
            <a:endParaRPr lang="en-US" dirty="0" smtClean="0"/>
          </a:p>
          <a:p>
            <a:endParaRPr lang="en-US" dirty="0"/>
          </a:p>
        </p:txBody>
      </p:sp>
      <p:pic>
        <p:nvPicPr>
          <p:cNvPr id="13" name="18 Resim" descr="ScreenShot001.jpg"/>
          <p:cNvPicPr/>
          <p:nvPr/>
        </p:nvPicPr>
        <p:blipFill>
          <a:blip r:embed="rId3" cstate="email"/>
          <a:srcRect/>
          <a:stretch>
            <a:fillRect/>
          </a:stretch>
        </p:blipFill>
        <p:spPr>
          <a:xfrm>
            <a:off x="3214678" y="2931784"/>
            <a:ext cx="5715040" cy="2352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25 Grup"/>
          <p:cNvGrpSpPr>
            <a:grpSpLocks/>
          </p:cNvGrpSpPr>
          <p:nvPr/>
        </p:nvGrpSpPr>
        <p:grpSpPr bwMode="auto">
          <a:xfrm>
            <a:off x="0" y="1506270"/>
            <a:ext cx="9144000" cy="338554"/>
            <a:chOff x="0" y="1268760"/>
            <a:chExt cx="9144000" cy="338971"/>
          </a:xfrm>
        </p:grpSpPr>
        <p:pic>
          <p:nvPicPr>
            <p:cNvPr id="9" name="21 Resim" descr="bar.png"/>
            <p:cNvPicPr>
              <a:picLocks noChangeAspect="1"/>
            </p:cNvPicPr>
            <p:nvPr/>
          </p:nvPicPr>
          <p:blipFill>
            <a:blip r:embed="rId2" cstate="email"/>
            <a:srcRect/>
            <a:stretch>
              <a:fillRect/>
            </a:stretch>
          </p:blipFill>
          <p:spPr bwMode="auto">
            <a:xfrm>
              <a:off x="0" y="1286326"/>
              <a:ext cx="9144000" cy="288032"/>
            </a:xfrm>
            <a:prstGeom prst="rect">
              <a:avLst/>
            </a:prstGeom>
            <a:noFill/>
            <a:ln w="9525">
              <a:noFill/>
              <a:miter lim="800000"/>
              <a:headEnd/>
              <a:tailEnd/>
            </a:ln>
          </p:spPr>
        </p:pic>
        <p:sp>
          <p:nvSpPr>
            <p:cNvPr id="10" name="9 Dikdörtgen"/>
            <p:cNvSpPr/>
            <p:nvPr/>
          </p:nvSpPr>
          <p:spPr>
            <a:xfrm>
              <a:off x="1691680" y="1268760"/>
              <a:ext cx="6120679" cy="338971"/>
            </a:xfrm>
            <a:prstGeom prst="rect">
              <a:avLst/>
            </a:prstGeom>
          </p:spPr>
          <p:txBody>
            <a:bodyPr wrap="square">
              <a:spAutoFit/>
            </a:bodyPr>
            <a:lstStyle/>
            <a:p>
              <a:pPr algn="ctr" fontAlgn="auto">
                <a:spcBef>
                  <a:spcPts val="0"/>
                </a:spcBef>
                <a:spcAft>
                  <a:spcPts val="0"/>
                </a:spcAft>
                <a:defRPr/>
              </a:pPr>
              <a:r>
                <a:rPr lang="tr-TR" sz="1600" b="1" dirty="0" smtClean="0">
                  <a:solidFill>
                    <a:schemeClr val="tx2">
                      <a:lumMod val="50000"/>
                    </a:schemeClr>
                  </a:solidFill>
                  <a:latin typeface="+mn-lt"/>
                  <a:cs typeface="+mn-cs"/>
                </a:rPr>
                <a:t>RATEM – RADYO TELEVİZYON YAYINCILARI MESLEK BİRLİĞİ</a:t>
              </a:r>
              <a:endParaRPr lang="tr-TR" sz="1600" b="1" dirty="0">
                <a:solidFill>
                  <a:schemeClr val="tx2">
                    <a:lumMod val="50000"/>
                  </a:schemeClr>
                </a:solidFill>
                <a:latin typeface="+mn-lt"/>
                <a:cs typeface="+mn-cs"/>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afik"/>
          <p:cNvGraphicFramePr/>
          <p:nvPr/>
        </p:nvGraphicFramePr>
        <p:xfrm>
          <a:off x="395537" y="1556792"/>
          <a:ext cx="8197607" cy="4464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41082888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4572000" y="1500336"/>
            <a:ext cx="4248472" cy="4448944"/>
          </a:xfrm>
          <a:prstGeom prst="rect">
            <a:avLst/>
          </a:prstGeom>
          <a:solidFill>
            <a:srgbClr val="F8F8F8">
              <a:alpha val="50196"/>
            </a:srgbClr>
          </a:solidFill>
        </p:spPr>
        <p:txBody>
          <a:bodyPr>
            <a:normAutofit/>
          </a:bodyPr>
          <a:lstStyle/>
          <a:p>
            <a:pPr algn="ctr" fontAlgn="auto">
              <a:lnSpc>
                <a:spcPct val="80000"/>
              </a:lnSpc>
              <a:spcBef>
                <a:spcPct val="20000"/>
              </a:spcBef>
              <a:spcAft>
                <a:spcPts val="0"/>
              </a:spcAft>
              <a:buFont typeface="Wingdings" pitchFamily="2" charset="2"/>
              <a:buNone/>
              <a:defRPr/>
            </a:pPr>
            <a:endParaRPr lang="tr-TR" sz="2000" b="1" u="sng" dirty="0">
              <a:solidFill>
                <a:schemeClr val="accent1">
                  <a:lumMod val="50000"/>
                </a:schemeClr>
              </a:solidFill>
              <a:latin typeface="+mn-lt"/>
              <a:cs typeface="+mn-cs"/>
            </a:endParaRPr>
          </a:p>
          <a:p>
            <a:pPr fontAlgn="auto">
              <a:lnSpc>
                <a:spcPct val="80000"/>
              </a:lnSpc>
              <a:spcBef>
                <a:spcPct val="20000"/>
              </a:spcBef>
              <a:spcAft>
                <a:spcPts val="0"/>
              </a:spcAft>
              <a:defRPr/>
            </a:pPr>
            <a:r>
              <a:rPr lang="tr-TR" b="1" dirty="0">
                <a:solidFill>
                  <a:schemeClr val="accent1">
                    <a:lumMod val="50000"/>
                  </a:schemeClr>
                </a:solidFill>
                <a:latin typeface="+mn-lt"/>
                <a:cs typeface="+mn-cs"/>
              </a:rPr>
              <a:t>TV </a:t>
            </a:r>
            <a:r>
              <a:rPr lang="tr-TR" b="1" dirty="0" smtClean="0">
                <a:solidFill>
                  <a:schemeClr val="accent1">
                    <a:lumMod val="50000"/>
                  </a:schemeClr>
                </a:solidFill>
                <a:latin typeface="+mn-lt"/>
                <a:cs typeface="+mn-cs"/>
              </a:rPr>
              <a:t>YAYINCISI KURULUŞ SAYISI</a:t>
            </a:r>
            <a:endParaRPr lang="tr-TR" b="1" dirty="0">
              <a:solidFill>
                <a:schemeClr val="accent1">
                  <a:lumMod val="50000"/>
                </a:schemeClr>
              </a:solidFill>
              <a:latin typeface="+mn-lt"/>
              <a:cs typeface="+mn-cs"/>
            </a:endParaRPr>
          </a:p>
          <a:p>
            <a:pPr fontAlgn="auto">
              <a:lnSpc>
                <a:spcPct val="80000"/>
              </a:lnSpc>
              <a:spcBef>
                <a:spcPct val="20000"/>
              </a:spcBef>
              <a:spcAft>
                <a:spcPts val="0"/>
              </a:spcAft>
              <a:buFont typeface="Wingdings" pitchFamily="2" charset="2"/>
              <a:buNone/>
              <a:defRPr/>
            </a:pPr>
            <a:endParaRPr lang="tr-TR" b="1" dirty="0">
              <a:solidFill>
                <a:schemeClr val="accent1">
                  <a:lumMod val="50000"/>
                </a:schemeClr>
              </a:solidFill>
              <a:latin typeface="+mn-lt"/>
              <a:cs typeface="+mn-cs"/>
            </a:endParaRPr>
          </a:p>
          <a:p>
            <a:pPr fontAlgn="auto">
              <a:lnSpc>
                <a:spcPct val="80000"/>
              </a:lnSpc>
              <a:spcBef>
                <a:spcPct val="20000"/>
              </a:spcBef>
              <a:spcAft>
                <a:spcPts val="0"/>
              </a:spcAft>
              <a:buFont typeface="Wingdings" pitchFamily="2" charset="2"/>
              <a:buNone/>
              <a:defRPr/>
            </a:pPr>
            <a:r>
              <a:rPr lang="tr-TR" b="1" dirty="0" smtClean="0">
                <a:solidFill>
                  <a:schemeClr val="accent1">
                    <a:lumMod val="50000"/>
                  </a:schemeClr>
                </a:solidFill>
                <a:latin typeface="+mn-lt"/>
                <a:cs typeface="+mn-cs"/>
              </a:rPr>
              <a:t>KARASAL</a:t>
            </a:r>
            <a:endParaRPr lang="tr-TR" b="1" dirty="0">
              <a:solidFill>
                <a:schemeClr val="accent1">
                  <a:lumMod val="50000"/>
                </a:schemeClr>
              </a:solidFill>
              <a:latin typeface="+mn-lt"/>
              <a:cs typeface="+mn-cs"/>
            </a:endParaRPr>
          </a:p>
          <a:p>
            <a:pPr fontAlgn="auto">
              <a:lnSpc>
                <a:spcPct val="80000"/>
              </a:lnSpc>
              <a:spcBef>
                <a:spcPct val="20000"/>
              </a:spcBef>
              <a:spcAft>
                <a:spcPts val="0"/>
              </a:spcAft>
              <a:buFont typeface="Wingdings" pitchFamily="2" charset="2"/>
              <a:buNone/>
              <a:defRPr/>
            </a:pPr>
            <a:r>
              <a:rPr lang="tr-TR" b="1" dirty="0">
                <a:solidFill>
                  <a:schemeClr val="accent1">
                    <a:lumMod val="50000"/>
                  </a:schemeClr>
                </a:solidFill>
                <a:latin typeface="+mn-lt"/>
                <a:cs typeface="+mn-cs"/>
              </a:rPr>
              <a:t>		25 </a:t>
            </a:r>
            <a:r>
              <a:rPr lang="tr-TR" dirty="0" smtClean="0">
                <a:solidFill>
                  <a:schemeClr val="accent1">
                    <a:lumMod val="50000"/>
                  </a:schemeClr>
                </a:solidFill>
                <a:latin typeface="+mn-lt"/>
                <a:cs typeface="+mn-cs"/>
              </a:rPr>
              <a:t>Ulusal</a:t>
            </a:r>
            <a:endParaRPr lang="tr-TR" dirty="0">
              <a:solidFill>
                <a:schemeClr val="accent1">
                  <a:lumMod val="50000"/>
                </a:schemeClr>
              </a:solidFill>
              <a:latin typeface="+mn-lt"/>
              <a:cs typeface="+mn-cs"/>
            </a:endParaRPr>
          </a:p>
          <a:p>
            <a:pPr fontAlgn="auto">
              <a:lnSpc>
                <a:spcPct val="80000"/>
              </a:lnSpc>
              <a:spcBef>
                <a:spcPct val="20000"/>
              </a:spcBef>
              <a:spcAft>
                <a:spcPts val="0"/>
              </a:spcAft>
              <a:buFont typeface="Wingdings" pitchFamily="2" charset="2"/>
              <a:buNone/>
              <a:defRPr/>
            </a:pPr>
            <a:r>
              <a:rPr lang="tr-TR" b="1" dirty="0">
                <a:solidFill>
                  <a:schemeClr val="accent1">
                    <a:lumMod val="50000"/>
                  </a:schemeClr>
                </a:solidFill>
                <a:latin typeface="+mn-lt"/>
                <a:cs typeface="+mn-cs"/>
              </a:rPr>
              <a:t>		</a:t>
            </a:r>
            <a:r>
              <a:rPr lang="tr-TR" b="1" dirty="0" smtClean="0">
                <a:solidFill>
                  <a:schemeClr val="accent1">
                    <a:lumMod val="50000"/>
                  </a:schemeClr>
                </a:solidFill>
                <a:latin typeface="+mn-lt"/>
                <a:cs typeface="+mn-cs"/>
              </a:rPr>
              <a:t>16 </a:t>
            </a:r>
            <a:r>
              <a:rPr lang="tr-TR" dirty="0" smtClean="0">
                <a:solidFill>
                  <a:schemeClr val="accent1">
                    <a:lumMod val="50000"/>
                  </a:schemeClr>
                </a:solidFill>
                <a:latin typeface="+mn-lt"/>
                <a:cs typeface="+mn-cs"/>
              </a:rPr>
              <a:t>Bölgesel</a:t>
            </a:r>
            <a:endParaRPr lang="tr-TR" dirty="0">
              <a:solidFill>
                <a:schemeClr val="accent1">
                  <a:lumMod val="50000"/>
                </a:schemeClr>
              </a:solidFill>
              <a:latin typeface="+mn-lt"/>
              <a:cs typeface="+mn-cs"/>
            </a:endParaRPr>
          </a:p>
          <a:p>
            <a:pPr fontAlgn="auto">
              <a:lnSpc>
                <a:spcPct val="80000"/>
              </a:lnSpc>
              <a:spcBef>
                <a:spcPct val="20000"/>
              </a:spcBef>
              <a:spcAft>
                <a:spcPts val="0"/>
              </a:spcAft>
              <a:buFont typeface="Wingdings" pitchFamily="2" charset="2"/>
              <a:buNone/>
              <a:defRPr/>
            </a:pPr>
            <a:r>
              <a:rPr lang="tr-TR" b="1" dirty="0">
                <a:solidFill>
                  <a:schemeClr val="accent1">
                    <a:lumMod val="50000"/>
                  </a:schemeClr>
                </a:solidFill>
                <a:latin typeface="+mn-lt"/>
                <a:cs typeface="+mn-cs"/>
              </a:rPr>
              <a:t>		</a:t>
            </a:r>
            <a:r>
              <a:rPr lang="tr-TR" b="1" dirty="0" smtClean="0">
                <a:solidFill>
                  <a:schemeClr val="accent1">
                    <a:lumMod val="50000"/>
                  </a:schemeClr>
                </a:solidFill>
                <a:latin typeface="+mn-lt"/>
                <a:cs typeface="+mn-cs"/>
              </a:rPr>
              <a:t>206 </a:t>
            </a:r>
            <a:r>
              <a:rPr lang="tr-TR" dirty="0" smtClean="0">
                <a:solidFill>
                  <a:schemeClr val="accent1">
                    <a:lumMod val="50000"/>
                  </a:schemeClr>
                </a:solidFill>
                <a:latin typeface="+mn-lt"/>
                <a:cs typeface="+mn-cs"/>
              </a:rPr>
              <a:t>Yerel</a:t>
            </a:r>
            <a:endParaRPr lang="tr-TR" dirty="0">
              <a:solidFill>
                <a:schemeClr val="accent1">
                  <a:lumMod val="50000"/>
                </a:schemeClr>
              </a:solidFill>
              <a:latin typeface="+mn-lt"/>
              <a:cs typeface="+mn-cs"/>
            </a:endParaRPr>
          </a:p>
          <a:p>
            <a:pPr fontAlgn="auto">
              <a:lnSpc>
                <a:spcPct val="80000"/>
              </a:lnSpc>
              <a:spcBef>
                <a:spcPct val="20000"/>
              </a:spcBef>
              <a:spcAft>
                <a:spcPts val="0"/>
              </a:spcAft>
              <a:buFont typeface="Wingdings" pitchFamily="2" charset="2"/>
              <a:buNone/>
              <a:defRPr/>
            </a:pPr>
            <a:endParaRPr lang="tr-TR" dirty="0">
              <a:solidFill>
                <a:schemeClr val="accent1">
                  <a:lumMod val="50000"/>
                </a:schemeClr>
              </a:solidFill>
              <a:latin typeface="+mn-lt"/>
              <a:cs typeface="+mn-cs"/>
            </a:endParaRPr>
          </a:p>
          <a:p>
            <a:pPr fontAlgn="auto">
              <a:lnSpc>
                <a:spcPct val="80000"/>
              </a:lnSpc>
              <a:spcBef>
                <a:spcPct val="20000"/>
              </a:spcBef>
              <a:spcAft>
                <a:spcPts val="0"/>
              </a:spcAft>
              <a:buFont typeface="Wingdings" pitchFamily="2" charset="2"/>
              <a:buNone/>
              <a:defRPr/>
            </a:pPr>
            <a:r>
              <a:rPr lang="tr-TR" b="1" dirty="0" smtClean="0">
                <a:solidFill>
                  <a:schemeClr val="accent1">
                    <a:lumMod val="50000"/>
                  </a:schemeClr>
                </a:solidFill>
                <a:latin typeface="+mn-lt"/>
                <a:cs typeface="+mn-cs"/>
              </a:rPr>
              <a:t>UYDU</a:t>
            </a:r>
            <a:endParaRPr lang="tr-TR" b="1" dirty="0">
              <a:solidFill>
                <a:schemeClr val="accent1">
                  <a:lumMod val="50000"/>
                </a:schemeClr>
              </a:solidFill>
              <a:latin typeface="+mn-lt"/>
              <a:cs typeface="+mn-cs"/>
            </a:endParaRPr>
          </a:p>
          <a:p>
            <a:pPr fontAlgn="auto">
              <a:lnSpc>
                <a:spcPct val="80000"/>
              </a:lnSpc>
              <a:spcBef>
                <a:spcPct val="20000"/>
              </a:spcBef>
              <a:spcAft>
                <a:spcPts val="0"/>
              </a:spcAft>
              <a:buFont typeface="Wingdings" pitchFamily="2" charset="2"/>
              <a:buNone/>
              <a:defRPr/>
            </a:pPr>
            <a:r>
              <a:rPr lang="tr-TR" b="1" dirty="0">
                <a:solidFill>
                  <a:schemeClr val="accent1">
                    <a:lumMod val="50000"/>
                  </a:schemeClr>
                </a:solidFill>
                <a:latin typeface="+mn-lt"/>
                <a:cs typeface="+mn-cs"/>
              </a:rPr>
              <a:t>		</a:t>
            </a:r>
            <a:r>
              <a:rPr lang="tr-TR" b="1" dirty="0" smtClean="0">
                <a:solidFill>
                  <a:schemeClr val="accent1">
                    <a:lumMod val="50000"/>
                  </a:schemeClr>
                </a:solidFill>
                <a:latin typeface="+mn-lt"/>
                <a:cs typeface="+mn-cs"/>
              </a:rPr>
              <a:t>225</a:t>
            </a:r>
            <a:endParaRPr lang="tr-TR" b="1" dirty="0">
              <a:solidFill>
                <a:schemeClr val="accent1">
                  <a:lumMod val="50000"/>
                </a:schemeClr>
              </a:solidFill>
              <a:latin typeface="+mn-lt"/>
              <a:cs typeface="+mn-cs"/>
            </a:endParaRPr>
          </a:p>
          <a:p>
            <a:pPr fontAlgn="auto">
              <a:lnSpc>
                <a:spcPct val="80000"/>
              </a:lnSpc>
              <a:spcBef>
                <a:spcPct val="20000"/>
              </a:spcBef>
              <a:spcAft>
                <a:spcPts val="0"/>
              </a:spcAft>
              <a:buFont typeface="Wingdings" pitchFamily="2" charset="2"/>
              <a:buNone/>
              <a:defRPr/>
            </a:pPr>
            <a:endParaRPr lang="tr-TR" dirty="0">
              <a:solidFill>
                <a:schemeClr val="accent1">
                  <a:lumMod val="50000"/>
                </a:schemeClr>
              </a:solidFill>
              <a:latin typeface="+mn-lt"/>
              <a:cs typeface="+mn-cs"/>
            </a:endParaRPr>
          </a:p>
          <a:p>
            <a:pPr fontAlgn="auto">
              <a:lnSpc>
                <a:spcPct val="80000"/>
              </a:lnSpc>
              <a:spcBef>
                <a:spcPct val="20000"/>
              </a:spcBef>
              <a:spcAft>
                <a:spcPts val="0"/>
              </a:spcAft>
              <a:buFont typeface="Wingdings" pitchFamily="2" charset="2"/>
              <a:buNone/>
              <a:defRPr/>
            </a:pPr>
            <a:r>
              <a:rPr lang="tr-TR" b="1" dirty="0" smtClean="0">
                <a:solidFill>
                  <a:schemeClr val="accent1">
                    <a:lumMod val="50000"/>
                  </a:schemeClr>
                </a:solidFill>
                <a:latin typeface="+mn-lt"/>
                <a:cs typeface="+mn-cs"/>
              </a:rPr>
              <a:t>KABLO</a:t>
            </a:r>
            <a:endParaRPr lang="tr-TR" b="1" dirty="0">
              <a:solidFill>
                <a:schemeClr val="accent1">
                  <a:lumMod val="50000"/>
                </a:schemeClr>
              </a:solidFill>
              <a:latin typeface="+mn-lt"/>
              <a:cs typeface="+mn-cs"/>
            </a:endParaRPr>
          </a:p>
          <a:p>
            <a:pPr fontAlgn="auto">
              <a:lnSpc>
                <a:spcPct val="80000"/>
              </a:lnSpc>
              <a:spcBef>
                <a:spcPct val="20000"/>
              </a:spcBef>
              <a:spcAft>
                <a:spcPts val="0"/>
              </a:spcAft>
              <a:buFont typeface="Wingdings" pitchFamily="2" charset="2"/>
              <a:buNone/>
              <a:defRPr/>
            </a:pPr>
            <a:r>
              <a:rPr lang="tr-TR" b="1" dirty="0">
                <a:solidFill>
                  <a:schemeClr val="accent1">
                    <a:lumMod val="50000"/>
                  </a:schemeClr>
                </a:solidFill>
                <a:latin typeface="+mn-lt"/>
                <a:cs typeface="+mn-cs"/>
              </a:rPr>
              <a:t>		</a:t>
            </a:r>
            <a:r>
              <a:rPr lang="tr-TR" b="1" dirty="0" smtClean="0">
                <a:solidFill>
                  <a:schemeClr val="accent1">
                    <a:lumMod val="50000"/>
                  </a:schemeClr>
                </a:solidFill>
                <a:latin typeface="+mn-lt"/>
                <a:cs typeface="+mn-cs"/>
              </a:rPr>
              <a:t>120</a:t>
            </a:r>
            <a:endParaRPr lang="tr-TR" b="1" dirty="0">
              <a:solidFill>
                <a:schemeClr val="accent1">
                  <a:lumMod val="50000"/>
                </a:schemeClr>
              </a:solidFill>
              <a:latin typeface="+mn-lt"/>
              <a:cs typeface="+mn-cs"/>
            </a:endParaRPr>
          </a:p>
          <a:p>
            <a:pPr fontAlgn="auto">
              <a:lnSpc>
                <a:spcPct val="80000"/>
              </a:lnSpc>
              <a:spcBef>
                <a:spcPct val="20000"/>
              </a:spcBef>
              <a:spcAft>
                <a:spcPts val="0"/>
              </a:spcAft>
              <a:buFont typeface="Wingdings" pitchFamily="2" charset="2"/>
              <a:buNone/>
              <a:defRPr/>
            </a:pPr>
            <a:endParaRPr lang="tr-TR" dirty="0">
              <a:solidFill>
                <a:schemeClr val="accent1">
                  <a:lumMod val="50000"/>
                </a:schemeClr>
              </a:solidFill>
              <a:latin typeface="+mn-lt"/>
              <a:cs typeface="+mn-cs"/>
            </a:endParaRPr>
          </a:p>
          <a:p>
            <a:pPr fontAlgn="auto">
              <a:lnSpc>
                <a:spcPct val="80000"/>
              </a:lnSpc>
              <a:spcBef>
                <a:spcPct val="20000"/>
              </a:spcBef>
              <a:spcAft>
                <a:spcPts val="0"/>
              </a:spcAft>
              <a:defRPr/>
            </a:pPr>
            <a:r>
              <a:rPr lang="tr-TR" b="1" dirty="0">
                <a:solidFill>
                  <a:schemeClr val="accent1">
                    <a:lumMod val="50000"/>
                  </a:schemeClr>
                </a:solidFill>
                <a:latin typeface="+mn-lt"/>
                <a:cs typeface="+mn-cs"/>
              </a:rPr>
              <a:t>TRT</a:t>
            </a:r>
            <a:br>
              <a:rPr lang="tr-TR" b="1" dirty="0">
                <a:solidFill>
                  <a:schemeClr val="accent1">
                    <a:lumMod val="50000"/>
                  </a:schemeClr>
                </a:solidFill>
                <a:latin typeface="+mn-lt"/>
                <a:cs typeface="+mn-cs"/>
              </a:rPr>
            </a:br>
            <a:r>
              <a:rPr lang="tr-TR" b="1" dirty="0">
                <a:solidFill>
                  <a:schemeClr val="accent1">
                    <a:lumMod val="50000"/>
                  </a:schemeClr>
                </a:solidFill>
                <a:latin typeface="+mn-lt"/>
                <a:cs typeface="+mn-cs"/>
              </a:rPr>
              <a:t>		15 </a:t>
            </a:r>
            <a:r>
              <a:rPr lang="tr-TR" dirty="0">
                <a:solidFill>
                  <a:schemeClr val="accent1">
                    <a:lumMod val="50000"/>
                  </a:schemeClr>
                </a:solidFill>
                <a:latin typeface="+mn-lt"/>
                <a:cs typeface="+mn-cs"/>
              </a:rPr>
              <a:t>TV </a:t>
            </a:r>
            <a:r>
              <a:rPr lang="tr-TR" dirty="0" smtClean="0">
                <a:solidFill>
                  <a:schemeClr val="accent1">
                    <a:lumMod val="50000"/>
                  </a:schemeClr>
                </a:solidFill>
                <a:latin typeface="+mn-lt"/>
                <a:cs typeface="+mn-cs"/>
              </a:rPr>
              <a:t>Kanalı</a:t>
            </a:r>
            <a:endParaRPr lang="en-US" spc="-150" dirty="0">
              <a:solidFill>
                <a:schemeClr val="accent1">
                  <a:lumMod val="50000"/>
                </a:schemeClr>
              </a:solidFill>
              <a:latin typeface="+mn-lt"/>
              <a:cs typeface="+mn-cs"/>
            </a:endParaRPr>
          </a:p>
        </p:txBody>
      </p:sp>
      <p:pic>
        <p:nvPicPr>
          <p:cNvPr id="5" name="Picture 10"/>
          <p:cNvPicPr>
            <a:picLocks noChangeAspect="1" noChangeArrowheads="1"/>
          </p:cNvPicPr>
          <p:nvPr/>
        </p:nvPicPr>
        <p:blipFill>
          <a:blip r:embed="rId2" cstate="screen"/>
          <a:stretch>
            <a:fillRect/>
          </a:stretch>
        </p:blipFill>
        <p:spPr bwMode="auto">
          <a:xfrm>
            <a:off x="827584" y="1628802"/>
            <a:ext cx="3312368" cy="4291183"/>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 xmlns:p14="http://schemas.microsoft.com/office/powerpoint/2010/main" val="3770532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a:spLocks noChangeArrowheads="1"/>
          </p:cNvSpPr>
          <p:nvPr/>
        </p:nvSpPr>
        <p:spPr bwMode="auto">
          <a:xfrm>
            <a:off x="5940152" y="1556793"/>
            <a:ext cx="2592288" cy="1633397"/>
          </a:xfrm>
          <a:prstGeom prst="rect">
            <a:avLst/>
          </a:prstGeom>
          <a:solidFill>
            <a:srgbClr val="F2F2F2">
              <a:alpha val="58824"/>
            </a:srgbClr>
          </a:solidFill>
          <a:ln w="9525">
            <a:noFill/>
            <a:round/>
            <a:headEnd/>
            <a:tailEnd/>
          </a:ln>
        </p:spPr>
        <p:txBody>
          <a:bodyPr wrap="square" lIns="90000" tIns="46800" rIns="90000" bIns="46800" anchor="ctr">
            <a:spAutoFit/>
          </a:bodyPr>
          <a:lstStyle/>
          <a:p>
            <a:r>
              <a:rPr lang="tr-TR" sz="2000" dirty="0" smtClean="0"/>
              <a:t>Her yıl üniversitelerin radyo, televizyon, görsel iletişim,tasarım bölümü mezunları yaklaşık 6 bin</a:t>
            </a:r>
            <a:endParaRPr lang="en-US" sz="2000" dirty="0"/>
          </a:p>
        </p:txBody>
      </p:sp>
      <p:pic>
        <p:nvPicPr>
          <p:cNvPr id="7" name="13 Resim" descr="kitapcik.png"/>
          <p:cNvPicPr>
            <a:picLocks noChangeAspect="1"/>
          </p:cNvPicPr>
          <p:nvPr/>
        </p:nvPicPr>
        <p:blipFill>
          <a:blip r:embed="rId2" cstate="screen"/>
          <a:srcRect/>
          <a:stretch>
            <a:fillRect/>
          </a:stretch>
        </p:blipFill>
        <p:spPr bwMode="auto">
          <a:xfrm>
            <a:off x="323528" y="1628800"/>
            <a:ext cx="4824536" cy="3653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43469225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9 Grup"/>
          <p:cNvGrpSpPr>
            <a:grpSpLocks/>
          </p:cNvGrpSpPr>
          <p:nvPr/>
        </p:nvGrpSpPr>
        <p:grpSpPr bwMode="auto">
          <a:xfrm>
            <a:off x="1258888" y="1844826"/>
            <a:ext cx="6731000" cy="3281363"/>
            <a:chOff x="1259632" y="2492896"/>
            <a:chExt cx="6730362" cy="3280869"/>
          </a:xfrm>
        </p:grpSpPr>
        <p:sp>
          <p:nvSpPr>
            <p:cNvPr id="15" name="Rectangle 1"/>
            <p:cNvSpPr>
              <a:spLocks noChangeArrowheads="1"/>
            </p:cNvSpPr>
            <p:nvPr/>
          </p:nvSpPr>
          <p:spPr bwMode="auto">
            <a:xfrm>
              <a:off x="2051719" y="2492896"/>
              <a:ext cx="5039835" cy="401578"/>
            </a:xfrm>
            <a:prstGeom prst="rect">
              <a:avLst/>
            </a:prstGeom>
            <a:solidFill>
              <a:srgbClr val="F2F2F2">
                <a:alpha val="58824"/>
              </a:srgbClr>
            </a:solidFill>
            <a:ln w="9525">
              <a:noFill/>
              <a:round/>
              <a:headEnd/>
              <a:tailEnd/>
            </a:ln>
          </p:spPr>
          <p:txBody>
            <a:bodyPr lIns="90000" tIns="46800" rIns="90000" bIns="46800" anchor="ctr">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tr-TR" sz="2000" dirty="0" smtClean="0"/>
                <a:t>30.000</a:t>
              </a:r>
              <a:r>
                <a:rPr lang="tr-TR" sz="2000" dirty="0" smtClean="0">
                  <a:latin typeface="+mn-lt"/>
                  <a:cs typeface="+mn-cs"/>
                </a:rPr>
                <a:t> Çalışan Sayısı</a:t>
              </a:r>
              <a:endParaRPr lang="en-US" sz="2000" spc="-150" dirty="0">
                <a:latin typeface="+mn-lt"/>
                <a:cs typeface="+mn-cs"/>
              </a:endParaRPr>
            </a:p>
          </p:txBody>
        </p:sp>
        <p:pic>
          <p:nvPicPr>
            <p:cNvPr id="12295" name="6 Resim" descr="radyo-sokaktaki adam.jpg"/>
            <p:cNvPicPr>
              <a:picLocks noChangeAspect="1"/>
            </p:cNvPicPr>
            <p:nvPr/>
          </p:nvPicPr>
          <p:blipFill>
            <a:blip r:embed="rId2" cstate="screen"/>
            <a:srcRect/>
            <a:stretch>
              <a:fillRect/>
            </a:stretch>
          </p:blipFill>
          <p:spPr bwMode="auto">
            <a:xfrm>
              <a:off x="1259632" y="3284984"/>
              <a:ext cx="6730362" cy="2488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 xmlns:p14="http://schemas.microsoft.com/office/powerpoint/2010/main" val="58647258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a:spLocks noChangeArrowheads="1"/>
          </p:cNvSpPr>
          <p:nvPr/>
        </p:nvSpPr>
        <p:spPr bwMode="auto">
          <a:xfrm>
            <a:off x="323529" y="2699048"/>
            <a:ext cx="4176464" cy="1017844"/>
          </a:xfrm>
          <a:prstGeom prst="rect">
            <a:avLst/>
          </a:prstGeom>
          <a:solidFill>
            <a:srgbClr val="F2F2F2">
              <a:alpha val="58824"/>
            </a:srgbClr>
          </a:solidFill>
          <a:ln w="9525">
            <a:noFill/>
            <a:round/>
            <a:headEnd/>
            <a:tailEnd/>
          </a:ln>
        </p:spPr>
        <p:txBody>
          <a:bodyPr wrap="square" lIns="90000" tIns="46800" rIns="90000" bIns="46800" anchor="ctr">
            <a:spAutoFit/>
          </a:bodyPr>
          <a:lstStyle/>
          <a:p>
            <a:r>
              <a:rPr lang="tr-TR" sz="2000" dirty="0" smtClean="0"/>
              <a:t>Yan - destek sektörler, yapım firmaları, </a:t>
            </a:r>
            <a:br>
              <a:rPr lang="tr-TR" sz="2000" dirty="0" smtClean="0"/>
            </a:br>
            <a:r>
              <a:rPr lang="tr-TR" sz="2000" dirty="0" smtClean="0"/>
              <a:t>film, dizi film - altyapı çalışanları </a:t>
            </a:r>
            <a:br>
              <a:rPr lang="tr-TR" sz="2000" dirty="0" smtClean="0"/>
            </a:br>
            <a:r>
              <a:rPr lang="tr-TR" sz="2000" dirty="0" smtClean="0"/>
              <a:t>yaklaşık 50 bin kişi</a:t>
            </a:r>
            <a:endParaRPr lang="en-US" sz="2000" dirty="0"/>
          </a:p>
        </p:txBody>
      </p:sp>
      <p:pic>
        <p:nvPicPr>
          <p:cNvPr id="1027" name="Picture 3" descr="C:\Users\TOSHIBA\Desktop\broadcast.jpg"/>
          <p:cNvPicPr>
            <a:picLocks noChangeAspect="1" noChangeArrowheads="1"/>
          </p:cNvPicPr>
          <p:nvPr/>
        </p:nvPicPr>
        <p:blipFill>
          <a:blip r:embed="rId2" cstate="screen"/>
          <a:srcRect/>
          <a:stretch>
            <a:fillRect/>
          </a:stretch>
        </p:blipFill>
        <p:spPr bwMode="auto">
          <a:xfrm>
            <a:off x="5076057" y="1412778"/>
            <a:ext cx="3331079" cy="4029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15128568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Dikdörtgen"/>
          <p:cNvSpPr/>
          <p:nvPr/>
        </p:nvSpPr>
        <p:spPr>
          <a:xfrm>
            <a:off x="-324544" y="1844824"/>
            <a:ext cx="10009112" cy="3168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11 Resim" descr="meyeser_logo.png"/>
          <p:cNvPicPr>
            <a:picLocks noChangeAspect="1"/>
          </p:cNvPicPr>
          <p:nvPr/>
        </p:nvPicPr>
        <p:blipFill>
          <a:blip r:embed="rId2" cstate="screen"/>
          <a:stretch>
            <a:fillRect/>
          </a:stretch>
        </p:blipFill>
        <p:spPr>
          <a:xfrm>
            <a:off x="1547664" y="2564904"/>
            <a:ext cx="1809836" cy="1859607"/>
          </a:xfrm>
          <a:prstGeom prst="rect">
            <a:avLst/>
          </a:prstGeom>
        </p:spPr>
      </p:pic>
      <p:pic>
        <p:nvPicPr>
          <p:cNvPr id="13" name="12 Resim" descr="RATEM_AKADEMI.png"/>
          <p:cNvPicPr>
            <a:picLocks noChangeAspect="1"/>
          </p:cNvPicPr>
          <p:nvPr/>
        </p:nvPicPr>
        <p:blipFill>
          <a:blip r:embed="rId3" cstate="email"/>
          <a:stretch>
            <a:fillRect/>
          </a:stretch>
        </p:blipFill>
        <p:spPr>
          <a:xfrm>
            <a:off x="4788024" y="3140968"/>
            <a:ext cx="3240360" cy="951856"/>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CALISTAY_EKRAN.jpg"/>
          <p:cNvPicPr>
            <a:picLocks noChangeAspect="1"/>
          </p:cNvPicPr>
          <p:nvPr/>
        </p:nvPicPr>
        <p:blipFill>
          <a:blip r:embed="rId2" cstate="screen"/>
          <a:srcRect/>
          <a:stretch>
            <a:fillRect/>
          </a:stretch>
        </p:blipFill>
        <p:spPr>
          <a:xfrm>
            <a:off x="1214414" y="2143116"/>
            <a:ext cx="6944330" cy="1300134"/>
          </a:xfrm>
          <a:prstGeom prst="rect">
            <a:avLst/>
          </a:prstGeom>
          <a:ln>
            <a:noFill/>
          </a:ln>
          <a:effectLst>
            <a:outerShdw blurRad="292100" dist="139700" dir="2700000" algn="tl" rotWithShape="0">
              <a:srgbClr val="333333">
                <a:alpha val="65000"/>
              </a:srgbClr>
            </a:outerShdw>
          </a:effectLst>
        </p:spPr>
      </p:pic>
      <p:pic>
        <p:nvPicPr>
          <p:cNvPr id="6" name="5 Resim" descr="CALISTAY_EKRAN.jpg"/>
          <p:cNvPicPr>
            <a:picLocks noChangeAspect="1"/>
          </p:cNvPicPr>
          <p:nvPr/>
        </p:nvPicPr>
        <p:blipFill>
          <a:blip r:embed="rId3" cstate="screen"/>
          <a:srcRect/>
          <a:stretch>
            <a:fillRect/>
          </a:stretch>
        </p:blipFill>
        <p:spPr>
          <a:xfrm>
            <a:off x="1214414" y="3714752"/>
            <a:ext cx="6944330" cy="17145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23528" y="1493483"/>
            <a:ext cx="6367345" cy="4534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18" name="Picture 2" descr="http://www.meyeser.org/images/MYK_Haberi_Site.jpg"/>
          <p:cNvPicPr>
            <a:picLocks noChangeAspect="1" noChangeArrowheads="1"/>
          </p:cNvPicPr>
          <p:nvPr/>
        </p:nvPicPr>
        <p:blipFill>
          <a:blip r:embed="rId3" cstate="print"/>
          <a:srcRect/>
          <a:stretch>
            <a:fillRect/>
          </a:stretch>
        </p:blipFill>
        <p:spPr bwMode="auto">
          <a:xfrm>
            <a:off x="6948264" y="1133443"/>
            <a:ext cx="1865331" cy="20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0" name="Picture 4" descr="http://www.meyeser.org/Turkak_Yetki.jpg"/>
          <p:cNvPicPr>
            <a:picLocks noChangeAspect="1" noChangeArrowheads="1"/>
          </p:cNvPicPr>
          <p:nvPr/>
        </p:nvPicPr>
        <p:blipFill>
          <a:blip r:embed="rId4" cstate="screen"/>
          <a:srcRect/>
          <a:stretch>
            <a:fillRect/>
          </a:stretch>
        </p:blipFill>
        <p:spPr bwMode="auto">
          <a:xfrm>
            <a:off x="7020272" y="3797739"/>
            <a:ext cx="1656184" cy="2367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Meyeser_Belge_01.jpg"/>
          <p:cNvPicPr>
            <a:picLocks noChangeAspect="1"/>
          </p:cNvPicPr>
          <p:nvPr/>
        </p:nvPicPr>
        <p:blipFill>
          <a:blip r:embed="rId2" cstate="screen"/>
          <a:stretch>
            <a:fillRect/>
          </a:stretch>
        </p:blipFill>
        <p:spPr>
          <a:xfrm>
            <a:off x="2714612" y="1000108"/>
            <a:ext cx="4050058" cy="5715040"/>
          </a:xfrm>
          <a:prstGeom prst="rect">
            <a:avLst/>
          </a:prstGeom>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bar.png"/>
          <p:cNvPicPr>
            <a:picLocks noChangeAspect="1"/>
          </p:cNvPicPr>
          <p:nvPr/>
        </p:nvPicPr>
        <p:blipFill>
          <a:blip r:embed="rId2" cstate="print"/>
          <a:stretch>
            <a:fillRect/>
          </a:stretch>
        </p:blipFill>
        <p:spPr>
          <a:xfrm>
            <a:off x="928662" y="1643050"/>
            <a:ext cx="7858180" cy="4429156"/>
          </a:xfrm>
          <a:prstGeom prst="rect">
            <a:avLst/>
          </a:prstGeom>
        </p:spPr>
      </p:pic>
      <p:sp>
        <p:nvSpPr>
          <p:cNvPr id="2" name="Unvan 1"/>
          <p:cNvSpPr>
            <a:spLocks noGrp="1"/>
          </p:cNvSpPr>
          <p:nvPr>
            <p:ph type="title"/>
          </p:nvPr>
        </p:nvSpPr>
        <p:spPr>
          <a:xfrm>
            <a:off x="1932709" y="624110"/>
            <a:ext cx="6695750" cy="664363"/>
          </a:xfrm>
        </p:spPr>
        <p:txBody>
          <a:bodyPr>
            <a:normAutofit fontScale="90000"/>
          </a:bodyPr>
          <a:lstStyle/>
          <a:p>
            <a:r>
              <a:rPr lang="tr-TR" dirty="0" smtClean="0">
                <a:latin typeface="Bookman Old Style" panose="02050604050505020204" pitchFamily="18" charset="0"/>
              </a:rPr>
              <a:t> </a:t>
            </a:r>
            <a:r>
              <a:rPr lang="tr-TR" sz="2800" dirty="0" smtClean="0">
                <a:latin typeface="Bookman Old Style" panose="02050604050505020204" pitchFamily="18" charset="0"/>
              </a:rPr>
              <a:t> </a:t>
            </a:r>
            <a:endParaRPr lang="tr-TR" sz="2800" dirty="0">
              <a:latin typeface="Bookman Old Style" panose="02050604050505020204" pitchFamily="18" charset="0"/>
            </a:endParaRPr>
          </a:p>
        </p:txBody>
      </p:sp>
      <p:sp>
        <p:nvSpPr>
          <p:cNvPr id="3" name="İçerik Yer Tutucusu 2"/>
          <p:cNvSpPr>
            <a:spLocks noGrp="1"/>
          </p:cNvSpPr>
          <p:nvPr>
            <p:ph idx="1"/>
          </p:nvPr>
        </p:nvSpPr>
        <p:spPr>
          <a:xfrm>
            <a:off x="1922319" y="1936377"/>
            <a:ext cx="6706141" cy="3974845"/>
          </a:xfrm>
        </p:spPr>
        <p:txBody>
          <a:bodyPr>
            <a:normAutofit fontScale="62500" lnSpcReduction="20000"/>
          </a:bodyPr>
          <a:lstStyle/>
          <a:p>
            <a:pPr>
              <a:lnSpc>
                <a:spcPct val="150000"/>
              </a:lnSpc>
            </a:pPr>
            <a:endParaRPr lang="tr-TR" dirty="0"/>
          </a:p>
          <a:p>
            <a:pPr fontAlgn="base">
              <a:lnSpc>
                <a:spcPct val="150000"/>
              </a:lnSpc>
              <a:spcBef>
                <a:spcPct val="0"/>
              </a:spcBef>
              <a:spcAft>
                <a:spcPct val="0"/>
              </a:spcAft>
              <a:buFont typeface="Wingdings" pitchFamily="2" charset="2"/>
              <a:buChar char="Ø"/>
            </a:pPr>
            <a:r>
              <a:rPr lang="tr-TR" dirty="0" smtClean="0"/>
              <a:t>Televizyon Program Yönetmeni (Seviye 6)</a:t>
            </a:r>
          </a:p>
          <a:p>
            <a:pPr fontAlgn="base">
              <a:lnSpc>
                <a:spcPct val="150000"/>
              </a:lnSpc>
              <a:spcBef>
                <a:spcPct val="0"/>
              </a:spcBef>
              <a:spcAft>
                <a:spcPct val="0"/>
              </a:spcAft>
              <a:buFont typeface="Wingdings" pitchFamily="2" charset="2"/>
              <a:buChar char="Ø"/>
            </a:pPr>
            <a:r>
              <a:rPr lang="tr-TR" dirty="0" smtClean="0"/>
              <a:t>Televizyon Program Yönetmen Yardımcısı (Seviye 5)</a:t>
            </a:r>
          </a:p>
          <a:p>
            <a:pPr fontAlgn="base">
              <a:lnSpc>
                <a:spcPct val="150000"/>
              </a:lnSpc>
              <a:spcBef>
                <a:spcPct val="0"/>
              </a:spcBef>
              <a:spcAft>
                <a:spcPct val="0"/>
              </a:spcAft>
              <a:buFont typeface="Wingdings" pitchFamily="2" charset="2"/>
              <a:buChar char="Ø"/>
            </a:pPr>
            <a:r>
              <a:rPr lang="tr-TR" dirty="0" smtClean="0"/>
              <a:t>Kurgu Yönetmeni (Seviye 6)</a:t>
            </a:r>
          </a:p>
          <a:p>
            <a:pPr fontAlgn="base">
              <a:lnSpc>
                <a:spcPct val="150000"/>
              </a:lnSpc>
              <a:spcBef>
                <a:spcPct val="0"/>
              </a:spcBef>
              <a:spcAft>
                <a:spcPct val="0"/>
              </a:spcAft>
              <a:buFont typeface="Wingdings" pitchFamily="2" charset="2"/>
              <a:buChar char="Ø"/>
            </a:pPr>
            <a:r>
              <a:rPr lang="tr-TR" dirty="0" smtClean="0"/>
              <a:t>Televizyon Program Yapımcısı (Seviye 6)</a:t>
            </a:r>
          </a:p>
          <a:p>
            <a:pPr fontAlgn="base">
              <a:lnSpc>
                <a:spcPct val="150000"/>
              </a:lnSpc>
              <a:spcBef>
                <a:spcPct val="0"/>
              </a:spcBef>
              <a:spcAft>
                <a:spcPct val="0"/>
              </a:spcAft>
              <a:buFont typeface="Wingdings" pitchFamily="2" charset="2"/>
              <a:buChar char="Ø"/>
            </a:pPr>
            <a:r>
              <a:rPr lang="tr-TR" dirty="0" smtClean="0"/>
              <a:t>Televizyon Program Yapım Yardımcısı (Seviye 5)</a:t>
            </a:r>
          </a:p>
          <a:p>
            <a:pPr fontAlgn="base">
              <a:lnSpc>
                <a:spcPct val="150000"/>
              </a:lnSpc>
              <a:spcBef>
                <a:spcPct val="0"/>
              </a:spcBef>
              <a:spcAft>
                <a:spcPct val="0"/>
              </a:spcAft>
              <a:buFont typeface="Wingdings" pitchFamily="2" charset="2"/>
              <a:buChar char="Ø"/>
            </a:pPr>
            <a:r>
              <a:rPr lang="tr-TR" dirty="0" smtClean="0"/>
              <a:t>Radyo Program Yapımcısı (Seviye 6)</a:t>
            </a:r>
          </a:p>
          <a:p>
            <a:pPr fontAlgn="base">
              <a:lnSpc>
                <a:spcPct val="150000"/>
              </a:lnSpc>
              <a:spcBef>
                <a:spcPct val="0"/>
              </a:spcBef>
              <a:spcAft>
                <a:spcPct val="0"/>
              </a:spcAft>
              <a:buFont typeface="Wingdings" pitchFamily="2" charset="2"/>
              <a:buChar char="Ø"/>
            </a:pPr>
            <a:r>
              <a:rPr lang="tr-TR" dirty="0" smtClean="0"/>
              <a:t>Televizyon Teknik Yönetmeni (Seviye 5) </a:t>
            </a:r>
          </a:p>
          <a:p>
            <a:pPr fontAlgn="base">
              <a:lnSpc>
                <a:spcPct val="150000"/>
              </a:lnSpc>
              <a:spcBef>
                <a:spcPct val="0"/>
              </a:spcBef>
              <a:spcAft>
                <a:spcPct val="0"/>
              </a:spcAft>
              <a:buFont typeface="Wingdings" pitchFamily="2" charset="2"/>
              <a:buChar char="Ø"/>
            </a:pPr>
            <a:r>
              <a:rPr lang="tr-TR" dirty="0" smtClean="0"/>
              <a:t>Radyo Teknik Yönetmeni (Seviye 5)</a:t>
            </a:r>
          </a:p>
        </p:txBody>
      </p:sp>
      <p:sp>
        <p:nvSpPr>
          <p:cNvPr id="4" name="3 Dikdörtgen"/>
          <p:cNvSpPr/>
          <p:nvPr/>
        </p:nvSpPr>
        <p:spPr>
          <a:xfrm>
            <a:off x="2286000" y="2397949"/>
            <a:ext cx="4572000" cy="369332"/>
          </a:xfrm>
          <a:prstGeom prst="rect">
            <a:avLst/>
          </a:prstGeom>
        </p:spPr>
        <p:txBody>
          <a:bodyPr>
            <a:spAutoFit/>
          </a:bodyPr>
          <a:lstStyle/>
          <a:p>
            <a:pPr marL="276225" indent="-276225">
              <a:spcBef>
                <a:spcPts val="600"/>
              </a:spcBef>
              <a:buFont typeface="Wingdings" pitchFamily="2" charset="2"/>
              <a:buChar char="ü"/>
            </a:pPr>
            <a:endParaRPr lang="tr-TR" dirty="0" smtClean="0"/>
          </a:p>
        </p:txBody>
      </p:sp>
      <p:sp>
        <p:nvSpPr>
          <p:cNvPr id="6" name="5 Metin kutusu"/>
          <p:cNvSpPr txBox="1"/>
          <p:nvPr/>
        </p:nvSpPr>
        <p:spPr>
          <a:xfrm>
            <a:off x="2143108" y="1785926"/>
            <a:ext cx="4714908" cy="369332"/>
          </a:xfrm>
          <a:prstGeom prst="rect">
            <a:avLst/>
          </a:prstGeom>
          <a:noFill/>
        </p:spPr>
        <p:txBody>
          <a:bodyPr wrap="square" rtlCol="0">
            <a:spAutoFit/>
          </a:bodyPr>
          <a:lstStyle/>
          <a:p>
            <a:r>
              <a:rPr lang="tr-TR" b="1" dirty="0" smtClean="0">
                <a:solidFill>
                  <a:schemeClr val="tx1">
                    <a:lumMod val="75000"/>
                    <a:lumOff val="25000"/>
                  </a:schemeClr>
                </a:solidFill>
                <a:latin typeface="Bookman Old Style" panose="02050604050505020204" pitchFamily="18" charset="0"/>
              </a:rPr>
              <a:t>Yeterliliği Hazırlanan Meslekler  </a:t>
            </a:r>
            <a:endParaRPr lang="tr-TR" b="1" dirty="0">
              <a:solidFill>
                <a:schemeClr val="tx1">
                  <a:lumMod val="75000"/>
                  <a:lumOff val="25000"/>
                </a:schemeClr>
              </a:solidFill>
              <a:latin typeface="Bookman Old Style" panose="02050604050505020204" pitchFamily="18" charset="0"/>
            </a:endParaRPr>
          </a:p>
        </p:txBody>
      </p:sp>
    </p:spTree>
    <p:extLst>
      <p:ext uri="{BB962C8B-B14F-4D97-AF65-F5344CB8AC3E}">
        <p14:creationId xmlns="" xmlns:p14="http://schemas.microsoft.com/office/powerpoint/2010/main" val="289779341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screen"/>
          <a:stretch>
            <a:fillRect/>
          </a:stretch>
        </p:blipFill>
        <p:spPr bwMode="auto">
          <a:xfrm>
            <a:off x="4547466" y="2852936"/>
            <a:ext cx="4596534" cy="2298267"/>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3" cstate="screen"/>
          <a:srcRect/>
          <a:stretch>
            <a:fillRect/>
          </a:stretch>
        </p:blipFill>
        <p:spPr bwMode="auto">
          <a:xfrm>
            <a:off x="4644008" y="5157192"/>
            <a:ext cx="4499992" cy="792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p:cNvPicPr>
            <a:picLocks noChangeAspect="1" noChangeArrowheads="1"/>
          </p:cNvPicPr>
          <p:nvPr/>
        </p:nvPicPr>
        <p:blipFill>
          <a:blip r:embed="rId4" cstate="screen"/>
          <a:srcRect/>
          <a:stretch>
            <a:fillRect/>
          </a:stretch>
        </p:blipFill>
        <p:spPr bwMode="auto">
          <a:xfrm>
            <a:off x="0" y="5157192"/>
            <a:ext cx="4663353" cy="792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25 Grup"/>
          <p:cNvGrpSpPr>
            <a:grpSpLocks/>
          </p:cNvGrpSpPr>
          <p:nvPr/>
        </p:nvGrpSpPr>
        <p:grpSpPr bwMode="auto">
          <a:xfrm>
            <a:off x="0" y="1506270"/>
            <a:ext cx="9144000" cy="338554"/>
            <a:chOff x="0" y="1268760"/>
            <a:chExt cx="9144000" cy="338971"/>
          </a:xfrm>
        </p:grpSpPr>
        <p:pic>
          <p:nvPicPr>
            <p:cNvPr id="16" name="21 Resim" descr="bar.png"/>
            <p:cNvPicPr>
              <a:picLocks noChangeAspect="1"/>
            </p:cNvPicPr>
            <p:nvPr/>
          </p:nvPicPr>
          <p:blipFill>
            <a:blip r:embed="rId5" cstate="email"/>
            <a:srcRect/>
            <a:stretch>
              <a:fillRect/>
            </a:stretch>
          </p:blipFill>
          <p:spPr bwMode="auto">
            <a:xfrm>
              <a:off x="0" y="1286326"/>
              <a:ext cx="9144000" cy="288032"/>
            </a:xfrm>
            <a:prstGeom prst="rect">
              <a:avLst/>
            </a:prstGeom>
            <a:noFill/>
            <a:ln w="9525">
              <a:noFill/>
              <a:miter lim="800000"/>
              <a:headEnd/>
              <a:tailEnd/>
            </a:ln>
          </p:spPr>
        </p:pic>
        <p:sp>
          <p:nvSpPr>
            <p:cNvPr id="17" name="16 Dikdörtgen"/>
            <p:cNvSpPr/>
            <p:nvPr/>
          </p:nvSpPr>
          <p:spPr>
            <a:xfrm>
              <a:off x="1691680" y="1268760"/>
              <a:ext cx="6120679" cy="338971"/>
            </a:xfrm>
            <a:prstGeom prst="rect">
              <a:avLst/>
            </a:prstGeom>
          </p:spPr>
          <p:txBody>
            <a:bodyPr wrap="square">
              <a:spAutoFit/>
            </a:bodyPr>
            <a:lstStyle/>
            <a:p>
              <a:pPr algn="ctr" fontAlgn="auto">
                <a:spcBef>
                  <a:spcPts val="0"/>
                </a:spcBef>
                <a:spcAft>
                  <a:spcPts val="0"/>
                </a:spcAft>
                <a:defRPr/>
              </a:pPr>
              <a:r>
                <a:rPr lang="tr-TR" sz="1600" b="1" dirty="0" smtClean="0">
                  <a:solidFill>
                    <a:schemeClr val="tx2">
                      <a:lumMod val="50000"/>
                    </a:schemeClr>
                  </a:solidFill>
                  <a:latin typeface="+mn-lt"/>
                  <a:cs typeface="+mn-cs"/>
                </a:rPr>
                <a:t>RATEM – RADYO TELEVİZYON YAYINCILARI MESLEK BİRLİĞİ</a:t>
              </a:r>
              <a:endParaRPr lang="tr-TR" sz="1600" b="1" dirty="0">
                <a:solidFill>
                  <a:schemeClr val="tx2">
                    <a:lumMod val="50000"/>
                  </a:schemeClr>
                </a:solidFill>
                <a:latin typeface="+mn-lt"/>
                <a:cs typeface="+mn-cs"/>
              </a:endParaRPr>
            </a:p>
          </p:txBody>
        </p:sp>
      </p:grpSp>
      <p:pic>
        <p:nvPicPr>
          <p:cNvPr id="14" name="21 Resim" descr="bar.png"/>
          <p:cNvPicPr>
            <a:picLocks noChangeAspect="1"/>
          </p:cNvPicPr>
          <p:nvPr/>
        </p:nvPicPr>
        <p:blipFill>
          <a:blip r:embed="rId5" cstate="email"/>
          <a:srcRect/>
          <a:stretch>
            <a:fillRect/>
          </a:stretch>
        </p:blipFill>
        <p:spPr bwMode="auto">
          <a:xfrm>
            <a:off x="0" y="1923081"/>
            <a:ext cx="4357686" cy="3148993"/>
          </a:xfrm>
          <a:prstGeom prst="rect">
            <a:avLst/>
          </a:prstGeom>
          <a:noFill/>
          <a:ln w="9525">
            <a:noFill/>
            <a:miter lim="800000"/>
            <a:headEnd/>
            <a:tailEnd/>
          </a:ln>
        </p:spPr>
      </p:pic>
      <p:sp>
        <p:nvSpPr>
          <p:cNvPr id="18" name="17 Metin kutusu"/>
          <p:cNvSpPr txBox="1"/>
          <p:nvPr/>
        </p:nvSpPr>
        <p:spPr>
          <a:xfrm>
            <a:off x="214282" y="2500306"/>
            <a:ext cx="4000528" cy="2585323"/>
          </a:xfrm>
          <a:prstGeom prst="rect">
            <a:avLst/>
          </a:prstGeom>
          <a:noFill/>
        </p:spPr>
        <p:txBody>
          <a:bodyPr wrap="square" rtlCol="0">
            <a:spAutoFit/>
          </a:bodyPr>
          <a:lstStyle/>
          <a:p>
            <a:r>
              <a:rPr lang="tr-TR" b="1" dirty="0" smtClean="0"/>
              <a:t>RATEM</a:t>
            </a:r>
            <a:r>
              <a:rPr lang="tr-TR" dirty="0" smtClean="0"/>
              <a:t> radyo ve televizyon dünyasının ihtiyacı olan tüm konularda faaliyet göstermekte, yasal düzenlemeler, yeni teknolojiler, ekonomik gelişim ve büyüme, çalışma hayatına ilişkin temel sorunların çözümü ile sektörün araştırma ve eğitim ihtiyaçlarına yönelik çalışmalar yürütmekte, çözümler üretmektedir.</a:t>
            </a:r>
            <a:endParaRPr lang="en-US" dirty="0" smtClean="0"/>
          </a:p>
          <a:p>
            <a:endParaRPr lang="en-US" dirty="0"/>
          </a:p>
        </p:txBody>
      </p:sp>
      <p:pic>
        <p:nvPicPr>
          <p:cNvPr id="19" name="21 Resim" descr="bar.png"/>
          <p:cNvPicPr>
            <a:picLocks noChangeAspect="1"/>
          </p:cNvPicPr>
          <p:nvPr/>
        </p:nvPicPr>
        <p:blipFill>
          <a:blip r:embed="rId5" cstate="email"/>
          <a:srcRect/>
          <a:stretch>
            <a:fillRect/>
          </a:stretch>
        </p:blipFill>
        <p:spPr bwMode="auto">
          <a:xfrm>
            <a:off x="5572132" y="2428869"/>
            <a:ext cx="3571868" cy="500066"/>
          </a:xfrm>
          <a:prstGeom prst="rect">
            <a:avLst/>
          </a:prstGeom>
          <a:noFill/>
          <a:ln w="9525">
            <a:noFill/>
            <a:miter lim="800000"/>
            <a:headEnd/>
            <a:tailEnd/>
          </a:ln>
        </p:spPr>
      </p:pic>
      <p:sp>
        <p:nvSpPr>
          <p:cNvPr id="20" name="19 Metin kutusu"/>
          <p:cNvSpPr txBox="1"/>
          <p:nvPr/>
        </p:nvSpPr>
        <p:spPr>
          <a:xfrm>
            <a:off x="5786446" y="2496917"/>
            <a:ext cx="4000528" cy="646331"/>
          </a:xfrm>
          <a:prstGeom prst="rect">
            <a:avLst/>
          </a:prstGeom>
          <a:noFill/>
        </p:spPr>
        <p:txBody>
          <a:bodyPr wrap="square" rtlCol="0">
            <a:spAutoFit/>
          </a:bodyPr>
          <a:lstStyle/>
          <a:p>
            <a:r>
              <a:rPr lang="tr-TR" b="1" dirty="0" smtClean="0"/>
              <a:t>819 ÜYE</a:t>
            </a:r>
            <a:endParaRPr lang="en-US" dirty="0" smtClean="0"/>
          </a:p>
          <a:p>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32709" y="624110"/>
            <a:ext cx="6695750" cy="664363"/>
          </a:xfrm>
        </p:spPr>
        <p:txBody>
          <a:bodyPr>
            <a:normAutofit fontScale="90000"/>
          </a:bodyPr>
          <a:lstStyle/>
          <a:p>
            <a:r>
              <a:rPr lang="tr-TR" dirty="0" smtClean="0">
                <a:latin typeface="Bookman Old Style" panose="02050604050505020204" pitchFamily="18" charset="0"/>
              </a:rPr>
              <a:t> </a:t>
            </a:r>
            <a:r>
              <a:rPr lang="tr-TR" sz="2800" dirty="0" smtClean="0">
                <a:latin typeface="Bookman Old Style" panose="02050604050505020204" pitchFamily="18" charset="0"/>
              </a:rPr>
              <a:t> </a:t>
            </a:r>
            <a:endParaRPr lang="tr-TR" sz="2800" dirty="0">
              <a:latin typeface="Bookman Old Style" panose="02050604050505020204" pitchFamily="18" charset="0"/>
            </a:endParaRPr>
          </a:p>
        </p:txBody>
      </p:sp>
      <p:sp>
        <p:nvSpPr>
          <p:cNvPr id="3" name="İçerik Yer Tutucusu 2"/>
          <p:cNvSpPr>
            <a:spLocks noGrp="1"/>
          </p:cNvSpPr>
          <p:nvPr>
            <p:ph idx="1"/>
          </p:nvPr>
        </p:nvSpPr>
        <p:spPr/>
        <p:txBody>
          <a:bodyPr/>
          <a:lstStyle/>
          <a:p>
            <a:endParaRPr lang="tr-TR" dirty="0"/>
          </a:p>
          <a:p>
            <a:endParaRPr lang="tr-TR" dirty="0"/>
          </a:p>
        </p:txBody>
      </p:sp>
      <p:sp>
        <p:nvSpPr>
          <p:cNvPr id="4" name="3 Dikdörtgen"/>
          <p:cNvSpPr/>
          <p:nvPr/>
        </p:nvSpPr>
        <p:spPr>
          <a:xfrm>
            <a:off x="2286000" y="2397949"/>
            <a:ext cx="4572000" cy="369332"/>
          </a:xfrm>
          <a:prstGeom prst="rect">
            <a:avLst/>
          </a:prstGeom>
        </p:spPr>
        <p:txBody>
          <a:bodyPr>
            <a:spAutoFit/>
          </a:bodyPr>
          <a:lstStyle/>
          <a:p>
            <a:pPr marL="276225" indent="-276225">
              <a:spcBef>
                <a:spcPts val="600"/>
              </a:spcBef>
              <a:buFont typeface="Wingdings" pitchFamily="2" charset="2"/>
              <a:buChar char="ü"/>
            </a:pPr>
            <a:endParaRPr lang="tr-TR" dirty="0" smtClean="0"/>
          </a:p>
        </p:txBody>
      </p:sp>
      <p:pic>
        <p:nvPicPr>
          <p:cNvPr id="5" name="Picture 2"/>
          <p:cNvPicPr>
            <a:picLocks noChangeAspect="1" noChangeArrowheads="1"/>
          </p:cNvPicPr>
          <p:nvPr/>
        </p:nvPicPr>
        <p:blipFill>
          <a:blip r:embed="rId2" cstate="print"/>
          <a:srcRect/>
          <a:stretch>
            <a:fillRect/>
          </a:stretch>
        </p:blipFill>
        <p:spPr bwMode="auto">
          <a:xfrm>
            <a:off x="2357422" y="1928802"/>
            <a:ext cx="4918166" cy="4744404"/>
          </a:xfrm>
          <a:prstGeom prst="rect">
            <a:avLst/>
          </a:prstGeom>
          <a:ln>
            <a:noFill/>
          </a:ln>
          <a:effectLst>
            <a:outerShdw blurRad="292100" dist="139700" dir="2700000" algn="tl" rotWithShape="0">
              <a:srgbClr val="333333">
                <a:alpha val="65000"/>
              </a:srgbClr>
            </a:outerShdw>
          </a:effectLst>
        </p:spPr>
      </p:pic>
      <p:sp>
        <p:nvSpPr>
          <p:cNvPr id="6" name="5 Metin kutusu"/>
          <p:cNvSpPr txBox="1"/>
          <p:nvPr/>
        </p:nvSpPr>
        <p:spPr>
          <a:xfrm>
            <a:off x="2357422" y="1571612"/>
            <a:ext cx="4988037" cy="369332"/>
          </a:xfrm>
          <a:prstGeom prst="rect">
            <a:avLst/>
          </a:prstGeom>
          <a:noFill/>
        </p:spPr>
        <p:txBody>
          <a:bodyPr wrap="square" rtlCol="0">
            <a:spAutoFit/>
          </a:bodyPr>
          <a:lstStyle/>
          <a:p>
            <a:r>
              <a:rPr lang="tr-TR" b="1" dirty="0" smtClean="0">
                <a:solidFill>
                  <a:schemeClr val="tx1">
                    <a:lumMod val="75000"/>
                    <a:lumOff val="25000"/>
                  </a:schemeClr>
                </a:solidFill>
                <a:latin typeface="Bookman Old Style" panose="02050604050505020204" pitchFamily="18" charset="0"/>
              </a:rPr>
              <a:t>Standardı Hazırlanan Meslekler </a:t>
            </a:r>
            <a:endParaRPr lang="tr-TR" b="1" dirty="0">
              <a:solidFill>
                <a:schemeClr val="tx1">
                  <a:lumMod val="75000"/>
                  <a:lumOff val="25000"/>
                </a:schemeClr>
              </a:solidFill>
              <a:latin typeface="Bookman Old Style" panose="02050604050505020204" pitchFamily="18" charset="0"/>
            </a:endParaRPr>
          </a:p>
        </p:txBody>
      </p:sp>
    </p:spTree>
    <p:extLst>
      <p:ext uri="{BB962C8B-B14F-4D97-AF65-F5344CB8AC3E}">
        <p14:creationId xmlns="" xmlns:p14="http://schemas.microsoft.com/office/powerpoint/2010/main" val="135247675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bar.png"/>
          <p:cNvPicPr>
            <a:picLocks noChangeAspect="1"/>
          </p:cNvPicPr>
          <p:nvPr/>
        </p:nvPicPr>
        <p:blipFill>
          <a:blip r:embed="rId2" cstate="print"/>
          <a:stretch>
            <a:fillRect/>
          </a:stretch>
        </p:blipFill>
        <p:spPr>
          <a:xfrm>
            <a:off x="928662" y="1643050"/>
            <a:ext cx="7858180" cy="4429156"/>
          </a:xfrm>
          <a:prstGeom prst="rect">
            <a:avLst/>
          </a:prstGeom>
        </p:spPr>
      </p:pic>
      <p:sp>
        <p:nvSpPr>
          <p:cNvPr id="2" name="Unvan 1"/>
          <p:cNvSpPr>
            <a:spLocks noGrp="1"/>
          </p:cNvSpPr>
          <p:nvPr>
            <p:ph type="title"/>
          </p:nvPr>
        </p:nvSpPr>
        <p:spPr>
          <a:xfrm>
            <a:off x="1932709" y="624110"/>
            <a:ext cx="6695750" cy="664363"/>
          </a:xfrm>
        </p:spPr>
        <p:txBody>
          <a:bodyPr>
            <a:normAutofit fontScale="90000"/>
          </a:bodyPr>
          <a:lstStyle/>
          <a:p>
            <a:r>
              <a:rPr lang="tr-TR" dirty="0" smtClean="0">
                <a:latin typeface="Bookman Old Style" panose="02050604050505020204" pitchFamily="18" charset="0"/>
              </a:rPr>
              <a:t> </a:t>
            </a:r>
            <a:r>
              <a:rPr lang="tr-TR" sz="2800" dirty="0" smtClean="0">
                <a:latin typeface="Bookman Old Style" panose="02050604050505020204" pitchFamily="18" charset="0"/>
              </a:rPr>
              <a:t> </a:t>
            </a:r>
            <a:endParaRPr lang="tr-TR" sz="2800" dirty="0">
              <a:latin typeface="Bookman Old Style" panose="02050604050505020204" pitchFamily="18" charset="0"/>
            </a:endParaRPr>
          </a:p>
        </p:txBody>
      </p:sp>
      <p:sp>
        <p:nvSpPr>
          <p:cNvPr id="3" name="İçerik Yer Tutucusu 2"/>
          <p:cNvSpPr>
            <a:spLocks noGrp="1"/>
          </p:cNvSpPr>
          <p:nvPr>
            <p:ph idx="1"/>
          </p:nvPr>
        </p:nvSpPr>
        <p:spPr>
          <a:xfrm>
            <a:off x="1214414" y="2000240"/>
            <a:ext cx="8229600" cy="4525963"/>
          </a:xfrm>
        </p:spPr>
        <p:txBody>
          <a:bodyPr/>
          <a:lstStyle/>
          <a:p>
            <a:endParaRPr lang="tr-TR" dirty="0"/>
          </a:p>
          <a:p>
            <a:pPr>
              <a:buFont typeface="Wingdings" pitchFamily="2" charset="2"/>
              <a:buChar char="Ø"/>
            </a:pPr>
            <a:r>
              <a:rPr lang="tr-TR" dirty="0" smtClean="0"/>
              <a:t>Kurgu Yönetmeni ( Seviye 6)</a:t>
            </a:r>
          </a:p>
          <a:p>
            <a:pPr>
              <a:buFont typeface="Wingdings" pitchFamily="2" charset="2"/>
              <a:buChar char="Ø"/>
            </a:pPr>
            <a:r>
              <a:rPr lang="tr-TR" dirty="0" smtClean="0"/>
              <a:t>Televizyon Program Yönetmeni (Seviye 6)</a:t>
            </a:r>
          </a:p>
          <a:p>
            <a:pPr>
              <a:buFont typeface="Wingdings" pitchFamily="2" charset="2"/>
              <a:buChar char="Ø"/>
            </a:pPr>
            <a:r>
              <a:rPr lang="tr-TR" dirty="0" smtClean="0"/>
              <a:t>Televizyon Teknik Yönetmeni (Seviye 5)</a:t>
            </a:r>
          </a:p>
          <a:p>
            <a:endParaRPr lang="tr-TR" dirty="0"/>
          </a:p>
        </p:txBody>
      </p:sp>
      <p:sp>
        <p:nvSpPr>
          <p:cNvPr id="4" name="3 Dikdörtgen"/>
          <p:cNvSpPr/>
          <p:nvPr/>
        </p:nvSpPr>
        <p:spPr>
          <a:xfrm>
            <a:off x="2286000" y="2397949"/>
            <a:ext cx="4572000" cy="369332"/>
          </a:xfrm>
          <a:prstGeom prst="rect">
            <a:avLst/>
          </a:prstGeom>
        </p:spPr>
        <p:txBody>
          <a:bodyPr>
            <a:spAutoFit/>
          </a:bodyPr>
          <a:lstStyle/>
          <a:p>
            <a:pPr marL="276225" indent="-276225">
              <a:spcBef>
                <a:spcPts val="600"/>
              </a:spcBef>
              <a:buFont typeface="Wingdings" pitchFamily="2" charset="2"/>
              <a:buChar char="ü"/>
            </a:pPr>
            <a:endParaRPr lang="tr-TR" dirty="0" smtClean="0"/>
          </a:p>
        </p:txBody>
      </p:sp>
      <p:sp>
        <p:nvSpPr>
          <p:cNvPr id="6" name="5 Metin kutusu"/>
          <p:cNvSpPr txBox="1"/>
          <p:nvPr/>
        </p:nvSpPr>
        <p:spPr>
          <a:xfrm>
            <a:off x="1875866" y="1801906"/>
            <a:ext cx="3792070" cy="646331"/>
          </a:xfrm>
          <a:prstGeom prst="rect">
            <a:avLst/>
          </a:prstGeom>
          <a:noFill/>
        </p:spPr>
        <p:txBody>
          <a:bodyPr wrap="square" rtlCol="0">
            <a:spAutoFit/>
          </a:bodyPr>
          <a:lstStyle/>
          <a:p>
            <a:pPr algn="ctr"/>
            <a:r>
              <a:rPr lang="tr-TR" b="1" dirty="0" smtClean="0">
                <a:solidFill>
                  <a:schemeClr val="tx1">
                    <a:lumMod val="75000"/>
                    <a:lumOff val="25000"/>
                  </a:schemeClr>
                </a:solidFill>
                <a:latin typeface="Bookman Old Style" panose="02050604050505020204" pitchFamily="18" charset="0"/>
              </a:rPr>
              <a:t>Sertifika Verilen Meslekler </a:t>
            </a:r>
          </a:p>
          <a:p>
            <a:endParaRPr lang="tr-TR" b="1" dirty="0"/>
          </a:p>
        </p:txBody>
      </p:sp>
    </p:spTree>
    <p:extLst>
      <p:ext uri="{BB962C8B-B14F-4D97-AF65-F5344CB8AC3E}">
        <p14:creationId xmlns="" xmlns:p14="http://schemas.microsoft.com/office/powerpoint/2010/main" val="66834527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ar.png"/>
          <p:cNvPicPr>
            <a:picLocks noChangeAspect="1"/>
          </p:cNvPicPr>
          <p:nvPr/>
        </p:nvPicPr>
        <p:blipFill>
          <a:blip r:embed="rId2" cstate="print"/>
          <a:stretch>
            <a:fillRect/>
          </a:stretch>
        </p:blipFill>
        <p:spPr>
          <a:xfrm>
            <a:off x="214282" y="1643050"/>
            <a:ext cx="4572032" cy="4429156"/>
          </a:xfrm>
          <a:prstGeom prst="rect">
            <a:avLst/>
          </a:prstGeom>
        </p:spPr>
      </p:pic>
      <p:sp>
        <p:nvSpPr>
          <p:cNvPr id="2" name="Unvan 1"/>
          <p:cNvSpPr>
            <a:spLocks noGrp="1"/>
          </p:cNvSpPr>
          <p:nvPr>
            <p:ph type="title"/>
          </p:nvPr>
        </p:nvSpPr>
        <p:spPr>
          <a:xfrm>
            <a:off x="1932709" y="624110"/>
            <a:ext cx="6695750" cy="664363"/>
          </a:xfrm>
        </p:spPr>
        <p:txBody>
          <a:bodyPr>
            <a:normAutofit fontScale="90000"/>
          </a:bodyPr>
          <a:lstStyle/>
          <a:p>
            <a:r>
              <a:rPr lang="tr-TR" dirty="0" smtClean="0">
                <a:latin typeface="Bookman Old Style" panose="02050604050505020204" pitchFamily="18" charset="0"/>
              </a:rPr>
              <a:t> </a:t>
            </a:r>
            <a:r>
              <a:rPr lang="tr-TR" sz="2800" dirty="0" smtClean="0">
                <a:latin typeface="Bookman Old Style" panose="02050604050505020204" pitchFamily="18" charset="0"/>
              </a:rPr>
              <a:t> </a:t>
            </a:r>
            <a:endParaRPr lang="tr-TR" sz="2800" dirty="0">
              <a:latin typeface="Bookman Old Style" panose="02050604050505020204" pitchFamily="18" charset="0"/>
            </a:endParaRPr>
          </a:p>
        </p:txBody>
      </p:sp>
      <p:sp>
        <p:nvSpPr>
          <p:cNvPr id="3" name="İçerik Yer Tutucusu 2"/>
          <p:cNvSpPr>
            <a:spLocks noGrp="1"/>
          </p:cNvSpPr>
          <p:nvPr>
            <p:ph idx="1"/>
          </p:nvPr>
        </p:nvSpPr>
        <p:spPr>
          <a:xfrm>
            <a:off x="214282" y="1857364"/>
            <a:ext cx="4612370" cy="3777622"/>
          </a:xfrm>
        </p:spPr>
        <p:txBody>
          <a:bodyPr>
            <a:normAutofit/>
          </a:bodyPr>
          <a:lstStyle/>
          <a:p>
            <a:endParaRPr lang="tr-TR" dirty="0"/>
          </a:p>
          <a:p>
            <a:r>
              <a:rPr lang="tr-TR" dirty="0" smtClean="0"/>
              <a:t>Kameraman ( Seviye 4)</a:t>
            </a:r>
          </a:p>
          <a:p>
            <a:r>
              <a:rPr lang="tr-TR" dirty="0" smtClean="0"/>
              <a:t>Işıkçı (Seviye 4)</a:t>
            </a:r>
          </a:p>
          <a:p>
            <a:r>
              <a:rPr lang="tr-TR" dirty="0" smtClean="0"/>
              <a:t>Işık Asistanı (Seviye 3)</a:t>
            </a:r>
          </a:p>
          <a:p>
            <a:r>
              <a:rPr lang="tr-TR" dirty="0" smtClean="0"/>
              <a:t>Sesçi( Seviye 4)</a:t>
            </a:r>
          </a:p>
          <a:p>
            <a:r>
              <a:rPr lang="tr-TR" dirty="0" smtClean="0"/>
              <a:t>Ses Asistanı ( Seviye 3)</a:t>
            </a:r>
            <a:endParaRPr lang="tr-TR" dirty="0"/>
          </a:p>
        </p:txBody>
      </p:sp>
      <p:sp>
        <p:nvSpPr>
          <p:cNvPr id="4" name="3 Dikdörtgen"/>
          <p:cNvSpPr/>
          <p:nvPr/>
        </p:nvSpPr>
        <p:spPr>
          <a:xfrm>
            <a:off x="2214546" y="1600200"/>
            <a:ext cx="3060920" cy="369332"/>
          </a:xfrm>
          <a:prstGeom prst="rect">
            <a:avLst/>
          </a:prstGeom>
        </p:spPr>
        <p:txBody>
          <a:bodyPr wrap="square">
            <a:spAutoFit/>
          </a:bodyPr>
          <a:lstStyle/>
          <a:p>
            <a:pPr marL="276225" indent="-276225">
              <a:spcBef>
                <a:spcPts val="600"/>
              </a:spcBef>
              <a:buFont typeface="Wingdings" pitchFamily="2" charset="2"/>
              <a:buChar char="ü"/>
            </a:pPr>
            <a:endParaRPr lang="tr-TR" dirty="0" smtClean="0"/>
          </a:p>
        </p:txBody>
      </p:sp>
      <p:sp>
        <p:nvSpPr>
          <p:cNvPr id="6" name="5 Metin kutusu"/>
          <p:cNvSpPr txBox="1"/>
          <p:nvPr/>
        </p:nvSpPr>
        <p:spPr>
          <a:xfrm>
            <a:off x="500034" y="1714488"/>
            <a:ext cx="3812241" cy="646331"/>
          </a:xfrm>
          <a:prstGeom prst="rect">
            <a:avLst/>
          </a:prstGeom>
          <a:noFill/>
        </p:spPr>
        <p:txBody>
          <a:bodyPr wrap="square" rtlCol="0">
            <a:spAutoFit/>
          </a:bodyPr>
          <a:lstStyle/>
          <a:p>
            <a:pPr algn="ctr"/>
            <a:endParaRPr lang="tr-TR" b="1" dirty="0" smtClean="0"/>
          </a:p>
          <a:p>
            <a:r>
              <a:rPr lang="tr-TR" b="1" dirty="0" smtClean="0">
                <a:solidFill>
                  <a:schemeClr val="tx1">
                    <a:lumMod val="75000"/>
                    <a:lumOff val="25000"/>
                  </a:schemeClr>
                </a:solidFill>
                <a:latin typeface="Bookman Old Style" panose="02050604050505020204" pitchFamily="18" charset="0"/>
              </a:rPr>
              <a:t>Yeni Meslek Çalışmaları </a:t>
            </a:r>
            <a:endParaRPr lang="tr-TR" b="1" dirty="0">
              <a:solidFill>
                <a:schemeClr val="tx1">
                  <a:lumMod val="75000"/>
                  <a:lumOff val="25000"/>
                </a:schemeClr>
              </a:solidFill>
              <a:latin typeface="Bookman Old Style" panose="02050604050505020204" pitchFamily="18" charset="0"/>
            </a:endParaRPr>
          </a:p>
        </p:txBody>
      </p:sp>
      <p:pic>
        <p:nvPicPr>
          <p:cNvPr id="7" name="Picture 2" descr="C:\Users\RATEM\Desktop\NİSAN _2015 MASAUSTU\resmi gazete.jpg"/>
          <p:cNvPicPr>
            <a:picLocks noChangeAspect="1" noChangeArrowheads="1"/>
          </p:cNvPicPr>
          <p:nvPr/>
        </p:nvPicPr>
        <p:blipFill>
          <a:blip r:embed="rId3"/>
          <a:stretch>
            <a:fillRect/>
          </a:stretch>
        </p:blipFill>
        <p:spPr bwMode="auto">
          <a:xfrm>
            <a:off x="4857752" y="1500174"/>
            <a:ext cx="4131130" cy="4708758"/>
          </a:xfrm>
          <a:prstGeom prst="rect">
            <a:avLst/>
          </a:prstGeom>
          <a:noFill/>
        </p:spPr>
      </p:pic>
    </p:spTree>
    <p:extLst>
      <p:ext uri="{BB962C8B-B14F-4D97-AF65-F5344CB8AC3E}">
        <p14:creationId xmlns="" xmlns:p14="http://schemas.microsoft.com/office/powerpoint/2010/main" val="200197250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bar.png"/>
          <p:cNvPicPr>
            <a:picLocks noChangeAspect="1"/>
          </p:cNvPicPr>
          <p:nvPr/>
        </p:nvPicPr>
        <p:blipFill>
          <a:blip r:embed="rId2" cstate="print"/>
          <a:stretch>
            <a:fillRect/>
          </a:stretch>
        </p:blipFill>
        <p:spPr>
          <a:xfrm>
            <a:off x="928662" y="1643050"/>
            <a:ext cx="7858180" cy="4429156"/>
          </a:xfrm>
          <a:prstGeom prst="rect">
            <a:avLst/>
          </a:prstGeom>
        </p:spPr>
      </p:pic>
      <p:sp>
        <p:nvSpPr>
          <p:cNvPr id="2" name="Unvan 1"/>
          <p:cNvSpPr>
            <a:spLocks noGrp="1"/>
          </p:cNvSpPr>
          <p:nvPr>
            <p:ph type="title"/>
          </p:nvPr>
        </p:nvSpPr>
        <p:spPr>
          <a:xfrm>
            <a:off x="1932709" y="624110"/>
            <a:ext cx="6695750" cy="664363"/>
          </a:xfrm>
        </p:spPr>
        <p:txBody>
          <a:bodyPr>
            <a:normAutofit fontScale="90000"/>
          </a:bodyPr>
          <a:lstStyle/>
          <a:p>
            <a:r>
              <a:rPr lang="tr-TR" dirty="0" smtClean="0">
                <a:latin typeface="Bookman Old Style" panose="02050604050505020204" pitchFamily="18" charset="0"/>
              </a:rPr>
              <a:t> </a:t>
            </a:r>
            <a:r>
              <a:rPr lang="tr-TR" sz="2800" dirty="0" smtClean="0">
                <a:latin typeface="Bookman Old Style" panose="02050604050505020204" pitchFamily="18" charset="0"/>
              </a:rPr>
              <a:t> </a:t>
            </a:r>
            <a:endParaRPr lang="tr-TR" sz="2800" dirty="0">
              <a:latin typeface="Bookman Old Style" panose="02050604050505020204" pitchFamily="18" charset="0"/>
            </a:endParaRPr>
          </a:p>
        </p:txBody>
      </p:sp>
      <p:sp>
        <p:nvSpPr>
          <p:cNvPr id="3" name="İçerik Yer Tutucusu 2"/>
          <p:cNvSpPr>
            <a:spLocks noGrp="1"/>
          </p:cNvSpPr>
          <p:nvPr>
            <p:ph idx="1"/>
          </p:nvPr>
        </p:nvSpPr>
        <p:spPr>
          <a:xfrm>
            <a:off x="2786050" y="2428868"/>
            <a:ext cx="5482575" cy="3777622"/>
          </a:xfrm>
        </p:spPr>
        <p:txBody>
          <a:bodyPr>
            <a:normAutofit fontScale="85000" lnSpcReduction="10000"/>
          </a:bodyPr>
          <a:lstStyle/>
          <a:p>
            <a:r>
              <a:rPr lang="tr-TR" dirty="0" smtClean="0"/>
              <a:t>Mesleki Bilgi, Beceri ve Yetkinlikler</a:t>
            </a:r>
          </a:p>
          <a:p>
            <a:r>
              <a:rPr lang="tr-TR" dirty="0" smtClean="0"/>
              <a:t>Çevre Koruma </a:t>
            </a:r>
          </a:p>
          <a:p>
            <a:r>
              <a:rPr lang="tr-TR" dirty="0" smtClean="0"/>
              <a:t>Radyo Televizyon Mevzuatı </a:t>
            </a:r>
          </a:p>
          <a:p>
            <a:r>
              <a:rPr lang="tr-TR" dirty="0" smtClean="0"/>
              <a:t>İş Sağlığı ve Güvenliği</a:t>
            </a:r>
          </a:p>
          <a:p>
            <a:r>
              <a:rPr lang="tr-TR" dirty="0" smtClean="0"/>
              <a:t>Mesleki Gelişim  </a:t>
            </a:r>
          </a:p>
          <a:p>
            <a:endParaRPr lang="tr-TR" b="1" dirty="0" smtClean="0"/>
          </a:p>
          <a:p>
            <a:r>
              <a:rPr lang="tr-TR" b="1" dirty="0" smtClean="0">
                <a:solidFill>
                  <a:schemeClr val="tx1"/>
                </a:solidFill>
              </a:rPr>
              <a:t>* </a:t>
            </a:r>
            <a:r>
              <a:rPr lang="tr-TR" dirty="0" smtClean="0"/>
              <a:t>Sınavlarda herhangi bir ön koşul aranmamaktadır</a:t>
            </a:r>
            <a:r>
              <a:rPr lang="tr-TR" b="1" dirty="0" smtClean="0">
                <a:solidFill>
                  <a:schemeClr val="tx1"/>
                </a:solidFill>
              </a:rPr>
              <a:t>.</a:t>
            </a:r>
          </a:p>
          <a:p>
            <a:endParaRPr lang="tr-TR" dirty="0"/>
          </a:p>
        </p:txBody>
      </p:sp>
      <p:sp>
        <p:nvSpPr>
          <p:cNvPr id="4" name="3 Dikdörtgen"/>
          <p:cNvSpPr/>
          <p:nvPr/>
        </p:nvSpPr>
        <p:spPr>
          <a:xfrm>
            <a:off x="2214546" y="1600200"/>
            <a:ext cx="3060920" cy="369332"/>
          </a:xfrm>
          <a:prstGeom prst="rect">
            <a:avLst/>
          </a:prstGeom>
        </p:spPr>
        <p:txBody>
          <a:bodyPr wrap="square">
            <a:spAutoFit/>
          </a:bodyPr>
          <a:lstStyle/>
          <a:p>
            <a:pPr marL="276225" indent="-276225">
              <a:spcBef>
                <a:spcPts val="600"/>
              </a:spcBef>
              <a:buFont typeface="Wingdings" pitchFamily="2" charset="2"/>
              <a:buChar char="ü"/>
            </a:pPr>
            <a:endParaRPr lang="tr-TR" dirty="0" smtClean="0"/>
          </a:p>
        </p:txBody>
      </p:sp>
      <p:sp>
        <p:nvSpPr>
          <p:cNvPr id="6" name="5 Metin kutusu"/>
          <p:cNvSpPr txBox="1"/>
          <p:nvPr/>
        </p:nvSpPr>
        <p:spPr>
          <a:xfrm>
            <a:off x="2786050" y="1857364"/>
            <a:ext cx="3812241" cy="646331"/>
          </a:xfrm>
          <a:prstGeom prst="rect">
            <a:avLst/>
          </a:prstGeom>
          <a:noFill/>
        </p:spPr>
        <p:txBody>
          <a:bodyPr wrap="square" rtlCol="0">
            <a:spAutoFit/>
          </a:bodyPr>
          <a:lstStyle/>
          <a:p>
            <a:r>
              <a:rPr lang="tr-TR" b="1" dirty="0" smtClean="0">
                <a:latin typeface="Calibri" pitchFamily="34" charset="0"/>
              </a:rPr>
              <a:t>TEORİK VE PRATİK SINAVLAR </a:t>
            </a:r>
          </a:p>
          <a:p>
            <a:pPr algn="ctr"/>
            <a:endParaRPr lang="tr-TR" b="1" dirty="0" smtClean="0"/>
          </a:p>
        </p:txBody>
      </p:sp>
    </p:spTree>
    <p:extLst>
      <p:ext uri="{BB962C8B-B14F-4D97-AF65-F5344CB8AC3E}">
        <p14:creationId xmlns="" xmlns:p14="http://schemas.microsoft.com/office/powerpoint/2010/main" val="197109242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32709" y="624110"/>
            <a:ext cx="6695750" cy="664363"/>
          </a:xfrm>
        </p:spPr>
        <p:txBody>
          <a:bodyPr>
            <a:normAutofit fontScale="90000"/>
          </a:bodyPr>
          <a:lstStyle/>
          <a:p>
            <a:r>
              <a:rPr lang="tr-TR" dirty="0" smtClean="0">
                <a:latin typeface="Bookman Old Style" panose="02050604050505020204" pitchFamily="18" charset="0"/>
              </a:rPr>
              <a:t> </a:t>
            </a:r>
            <a:r>
              <a:rPr lang="tr-TR" sz="2800" dirty="0" smtClean="0">
                <a:latin typeface="Bookman Old Style" panose="02050604050505020204" pitchFamily="18" charset="0"/>
              </a:rPr>
              <a:t> </a:t>
            </a:r>
            <a:endParaRPr lang="tr-TR" sz="2800" dirty="0">
              <a:latin typeface="Bookman Old Style" panose="02050604050505020204" pitchFamily="18" charset="0"/>
            </a:endParaRPr>
          </a:p>
        </p:txBody>
      </p:sp>
      <p:sp>
        <p:nvSpPr>
          <p:cNvPr id="3" name="İçerik Yer Tutucusu 2"/>
          <p:cNvSpPr>
            <a:spLocks noGrp="1"/>
          </p:cNvSpPr>
          <p:nvPr>
            <p:ph idx="1"/>
          </p:nvPr>
        </p:nvSpPr>
        <p:spPr/>
        <p:txBody>
          <a:bodyPr/>
          <a:lstStyle/>
          <a:p>
            <a:pPr>
              <a:buNone/>
            </a:pPr>
            <a:r>
              <a:rPr lang="tr-TR" b="1" dirty="0" smtClean="0">
                <a:latin typeface="Bookman Old Style" panose="02050604050505020204" pitchFamily="18" charset="0"/>
              </a:rPr>
              <a:t>		 Beklenen Sonuçlar </a:t>
            </a:r>
            <a:endParaRPr lang="tr-TR" dirty="0" smtClean="0">
              <a:latin typeface="Bookman Old Style" panose="02050604050505020204" pitchFamily="18" charset="0"/>
            </a:endParaRPr>
          </a:p>
          <a:p>
            <a:endParaRPr lang="tr-TR" dirty="0"/>
          </a:p>
          <a:p>
            <a:endParaRPr lang="tr-TR" dirty="0"/>
          </a:p>
        </p:txBody>
      </p:sp>
      <p:pic>
        <p:nvPicPr>
          <p:cNvPr id="5" name="4 Resim" descr="bar.png"/>
          <p:cNvPicPr>
            <a:picLocks noChangeAspect="1"/>
          </p:cNvPicPr>
          <p:nvPr/>
        </p:nvPicPr>
        <p:blipFill>
          <a:blip r:embed="rId2" cstate="print"/>
          <a:stretch>
            <a:fillRect/>
          </a:stretch>
        </p:blipFill>
        <p:spPr>
          <a:xfrm>
            <a:off x="928662" y="2285992"/>
            <a:ext cx="7858180" cy="3786214"/>
          </a:xfrm>
          <a:prstGeom prst="rect">
            <a:avLst/>
          </a:prstGeom>
        </p:spPr>
      </p:pic>
      <p:sp>
        <p:nvSpPr>
          <p:cNvPr id="4" name="3 Dikdörtgen"/>
          <p:cNvSpPr/>
          <p:nvPr/>
        </p:nvSpPr>
        <p:spPr>
          <a:xfrm>
            <a:off x="1571604" y="2857496"/>
            <a:ext cx="6245346" cy="2616101"/>
          </a:xfrm>
          <a:prstGeom prst="rect">
            <a:avLst/>
          </a:prstGeom>
        </p:spPr>
        <p:txBody>
          <a:bodyPr wrap="square">
            <a:spAutoFit/>
          </a:bodyPr>
          <a:lstStyle/>
          <a:p>
            <a:pPr marL="276225" indent="-276225">
              <a:spcBef>
                <a:spcPts val="600"/>
              </a:spcBef>
              <a:buFont typeface="Wingdings" pitchFamily="2" charset="2"/>
              <a:buChar char="ü"/>
            </a:pPr>
            <a:r>
              <a:rPr lang="tr-TR" sz="2400" dirty="0" smtClean="0"/>
              <a:t>Uluslararası geçerliliğe sahip bir sertifika</a:t>
            </a:r>
          </a:p>
          <a:p>
            <a:pPr marL="276225" indent="-276225">
              <a:spcBef>
                <a:spcPts val="600"/>
              </a:spcBef>
              <a:buFont typeface="Wingdings" pitchFamily="2" charset="2"/>
              <a:buChar char="ü"/>
            </a:pPr>
            <a:r>
              <a:rPr lang="tr-TR" sz="2400" dirty="0" smtClean="0"/>
              <a:t>İnsan kaynakları politikalarına referans olacak bir belgelendirme sistemi</a:t>
            </a:r>
          </a:p>
          <a:p>
            <a:pPr marL="276225" indent="-276225">
              <a:spcBef>
                <a:spcPts val="600"/>
              </a:spcBef>
              <a:buFont typeface="Wingdings" pitchFamily="2" charset="2"/>
              <a:buChar char="ü"/>
            </a:pPr>
            <a:r>
              <a:rPr lang="tr-TR" sz="2400" dirty="0" smtClean="0"/>
              <a:t>Mesleki Yeterlilik Sistemi’ne uygun müfredat</a:t>
            </a:r>
          </a:p>
          <a:p>
            <a:pPr marL="276225" indent="-276225">
              <a:spcBef>
                <a:spcPts val="600"/>
              </a:spcBef>
              <a:buFont typeface="Wingdings" pitchFamily="2" charset="2"/>
              <a:buChar char="ü"/>
            </a:pPr>
            <a:r>
              <a:rPr lang="tr-TR" sz="2400" dirty="0" smtClean="0"/>
              <a:t>Hayat Boyu Öğrenme</a:t>
            </a:r>
          </a:p>
          <a:p>
            <a:pPr marL="276225" indent="-276225">
              <a:spcBef>
                <a:spcPts val="600"/>
              </a:spcBef>
              <a:buFont typeface="Wingdings" pitchFamily="2" charset="2"/>
              <a:buChar char="ü"/>
            </a:pPr>
            <a:r>
              <a:rPr lang="tr-TR" sz="2400" dirty="0" smtClean="0"/>
              <a:t>İstihdam Teşviki</a:t>
            </a:r>
          </a:p>
        </p:txBody>
      </p:sp>
    </p:spTree>
    <p:extLst>
      <p:ext uri="{BB962C8B-B14F-4D97-AF65-F5344CB8AC3E}">
        <p14:creationId xmlns="" xmlns:p14="http://schemas.microsoft.com/office/powerpoint/2010/main" val="276095756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CALISTAY_EKRAN.jpg"/>
          <p:cNvPicPr>
            <a:picLocks noChangeAspect="1"/>
          </p:cNvPicPr>
          <p:nvPr/>
        </p:nvPicPr>
        <p:blipFill>
          <a:blip r:embed="rId2" cstate="print"/>
          <a:srcRect/>
          <a:stretch>
            <a:fillRect/>
          </a:stretch>
        </p:blipFill>
        <p:spPr>
          <a:xfrm>
            <a:off x="590689" y="3429000"/>
            <a:ext cx="7838963" cy="1571636"/>
          </a:xfrm>
          <a:prstGeom prst="rect">
            <a:avLst/>
          </a:prstGeom>
          <a:ln>
            <a:noFill/>
          </a:ln>
          <a:effectLst>
            <a:outerShdw blurRad="292100" dist="139700" dir="2700000" algn="tl" rotWithShape="0">
              <a:srgbClr val="333333">
                <a:alpha val="65000"/>
              </a:srgbClr>
            </a:outerShdw>
          </a:effectLst>
        </p:spPr>
      </p:pic>
      <p:pic>
        <p:nvPicPr>
          <p:cNvPr id="6" name="5 Resim" descr="RATEM_AKADEMI.png"/>
          <p:cNvPicPr>
            <a:picLocks noChangeAspect="1"/>
          </p:cNvPicPr>
          <p:nvPr/>
        </p:nvPicPr>
        <p:blipFill>
          <a:blip r:embed="rId3" cstate="email"/>
          <a:stretch>
            <a:fillRect/>
          </a:stretch>
        </p:blipFill>
        <p:spPr>
          <a:xfrm>
            <a:off x="2805267" y="2285992"/>
            <a:ext cx="3659298" cy="1074919"/>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screen"/>
          <a:srcRect/>
          <a:stretch>
            <a:fillRect/>
          </a:stretch>
        </p:blipFill>
        <p:spPr bwMode="auto">
          <a:xfrm>
            <a:off x="467544" y="2132856"/>
            <a:ext cx="8208912" cy="3764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2 Resim" descr="RATEM_AKADEMI.png"/>
          <p:cNvPicPr>
            <a:picLocks noChangeAspect="1"/>
          </p:cNvPicPr>
          <p:nvPr/>
        </p:nvPicPr>
        <p:blipFill>
          <a:blip r:embed="rId3" cstate="email"/>
          <a:stretch>
            <a:fillRect/>
          </a:stretch>
        </p:blipFill>
        <p:spPr>
          <a:xfrm>
            <a:off x="2411760" y="1412776"/>
            <a:ext cx="4176464" cy="1226837"/>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bar.png"/>
          <p:cNvPicPr>
            <a:picLocks noChangeAspect="1"/>
          </p:cNvPicPr>
          <p:nvPr/>
        </p:nvPicPr>
        <p:blipFill>
          <a:blip r:embed="rId2" cstate="print"/>
          <a:stretch>
            <a:fillRect/>
          </a:stretch>
        </p:blipFill>
        <p:spPr>
          <a:xfrm>
            <a:off x="785786" y="1714488"/>
            <a:ext cx="7858180" cy="4429156"/>
          </a:xfrm>
          <a:prstGeom prst="rect">
            <a:avLst/>
          </a:prstGeom>
        </p:spPr>
      </p:pic>
      <p:sp>
        <p:nvSpPr>
          <p:cNvPr id="2" name="Unvan 1"/>
          <p:cNvSpPr>
            <a:spLocks noGrp="1"/>
          </p:cNvSpPr>
          <p:nvPr>
            <p:ph type="title"/>
          </p:nvPr>
        </p:nvSpPr>
        <p:spPr>
          <a:xfrm>
            <a:off x="1932709" y="624110"/>
            <a:ext cx="6695750" cy="664363"/>
          </a:xfrm>
        </p:spPr>
        <p:txBody>
          <a:bodyPr>
            <a:normAutofit fontScale="90000"/>
          </a:bodyPr>
          <a:lstStyle/>
          <a:p>
            <a:r>
              <a:rPr lang="tr-TR" dirty="0" smtClean="0">
                <a:latin typeface="Bookman Old Style" panose="02050604050505020204" pitchFamily="18" charset="0"/>
              </a:rPr>
              <a:t> </a:t>
            </a:r>
            <a:r>
              <a:rPr lang="tr-TR" sz="2800" dirty="0" smtClean="0">
                <a:latin typeface="Bookman Old Style" panose="02050604050505020204" pitchFamily="18" charset="0"/>
              </a:rPr>
              <a:t> </a:t>
            </a:r>
            <a:endParaRPr lang="tr-TR" sz="2800" dirty="0">
              <a:latin typeface="Bookman Old Style" panose="02050604050505020204" pitchFamily="18" charset="0"/>
            </a:endParaRPr>
          </a:p>
        </p:txBody>
      </p:sp>
      <p:sp>
        <p:nvSpPr>
          <p:cNvPr id="4" name="3 Dikdörtgen"/>
          <p:cNvSpPr/>
          <p:nvPr/>
        </p:nvSpPr>
        <p:spPr>
          <a:xfrm>
            <a:off x="2214546" y="1600200"/>
            <a:ext cx="3060920" cy="369332"/>
          </a:xfrm>
          <a:prstGeom prst="rect">
            <a:avLst/>
          </a:prstGeom>
        </p:spPr>
        <p:txBody>
          <a:bodyPr wrap="square">
            <a:spAutoFit/>
          </a:bodyPr>
          <a:lstStyle/>
          <a:p>
            <a:pPr marL="276225" indent="-276225">
              <a:spcBef>
                <a:spcPts val="600"/>
              </a:spcBef>
              <a:buFont typeface="Wingdings" pitchFamily="2" charset="2"/>
              <a:buChar char="ü"/>
            </a:pPr>
            <a:endParaRPr lang="tr-TR" dirty="0" smtClean="0"/>
          </a:p>
        </p:txBody>
      </p:sp>
      <p:sp>
        <p:nvSpPr>
          <p:cNvPr id="9" name="8 İçerik Yer Tutucusu"/>
          <p:cNvSpPr>
            <a:spLocks noGrp="1"/>
          </p:cNvSpPr>
          <p:nvPr>
            <p:ph idx="1"/>
          </p:nvPr>
        </p:nvSpPr>
        <p:spPr>
          <a:xfrm>
            <a:off x="1428728" y="1214422"/>
            <a:ext cx="6686550" cy="3777622"/>
          </a:xfrm>
        </p:spPr>
        <p:txBody>
          <a:bodyPr>
            <a:normAutofit/>
          </a:bodyPr>
          <a:lstStyle/>
          <a:p>
            <a:pPr algn="ctr">
              <a:buNone/>
            </a:pPr>
            <a:r>
              <a:rPr lang="tr-TR" sz="2800" b="1" dirty="0" smtClean="0">
                <a:solidFill>
                  <a:schemeClr val="tx2"/>
                </a:solidFill>
              </a:rPr>
              <a:t>TELEVİZYON EĞİTİM BAŞLIKLARI</a:t>
            </a:r>
            <a:endParaRPr lang="tr-TR" sz="2800" b="1" dirty="0" smtClean="0"/>
          </a:p>
        </p:txBody>
      </p:sp>
      <p:sp>
        <p:nvSpPr>
          <p:cNvPr id="5" name="2 İçerik Yer Tutucusu"/>
          <p:cNvSpPr txBox="1">
            <a:spLocks/>
          </p:cNvSpPr>
          <p:nvPr/>
        </p:nvSpPr>
        <p:spPr>
          <a:xfrm>
            <a:off x="1214414" y="2214554"/>
            <a:ext cx="3429024" cy="4143404"/>
          </a:xfrm>
          <a:prstGeom prst="rect">
            <a:avLst/>
          </a:prstGeom>
        </p:spPr>
        <p:txBody>
          <a:bodyPr vert="horz" lIns="91440" tIns="45720" rIns="91440" bIns="45720" rtlCol="0">
            <a:noAutofit/>
          </a:bodyPr>
          <a:lstStyle/>
          <a:p>
            <a:pPr marL="342900" indent="-342900">
              <a:spcBef>
                <a:spcPct val="20000"/>
              </a:spcBef>
              <a:buFont typeface="Wingdings" pitchFamily="2" charset="2"/>
              <a:buChar char="Ø"/>
              <a:defRPr/>
            </a:pPr>
            <a:r>
              <a:rPr lang="tr-TR" sz="2200" dirty="0" smtClean="0"/>
              <a:t>TV Yapımcılığı</a:t>
            </a:r>
          </a:p>
          <a:p>
            <a:pPr marL="342900" indent="-342900">
              <a:spcBef>
                <a:spcPct val="20000"/>
              </a:spcBef>
              <a:buFont typeface="Wingdings" pitchFamily="2" charset="2"/>
              <a:buChar char="Ø"/>
              <a:defRPr/>
            </a:pPr>
            <a:r>
              <a:rPr lang="tr-TR" sz="2200" dirty="0" smtClean="0"/>
              <a:t>İçerik Geliştirme</a:t>
            </a:r>
          </a:p>
          <a:p>
            <a:pPr marL="342900" indent="-342900">
              <a:spcBef>
                <a:spcPct val="20000"/>
              </a:spcBef>
              <a:buFont typeface="Wingdings" pitchFamily="2" charset="2"/>
              <a:buChar char="Ø"/>
              <a:defRPr/>
            </a:pPr>
            <a:r>
              <a:rPr lang="tr-TR" sz="2200" dirty="0" smtClean="0"/>
              <a:t>Öykü Anlatma Becerisi</a:t>
            </a:r>
          </a:p>
          <a:p>
            <a:pPr marL="342900" indent="-342900">
              <a:spcBef>
                <a:spcPct val="20000"/>
              </a:spcBef>
              <a:buFont typeface="Wingdings" pitchFamily="2" charset="2"/>
              <a:buChar char="Ø"/>
              <a:defRPr/>
            </a:pPr>
            <a:r>
              <a:rPr lang="tr-TR" sz="2200" dirty="0" smtClean="0"/>
              <a:t>Yayıncılık Terminolojisi</a:t>
            </a:r>
          </a:p>
          <a:p>
            <a:pPr marL="342900" indent="-342900">
              <a:spcBef>
                <a:spcPct val="20000"/>
              </a:spcBef>
              <a:buFont typeface="Wingdings" pitchFamily="2" charset="2"/>
              <a:buChar char="Ø"/>
              <a:defRPr/>
            </a:pPr>
            <a:r>
              <a:rPr lang="tr-TR" sz="2200" dirty="0" smtClean="0"/>
              <a:t>Program Bütçesinin Hazırlanması</a:t>
            </a:r>
          </a:p>
          <a:p>
            <a:pPr marL="342900" indent="-342900">
              <a:spcBef>
                <a:spcPct val="20000"/>
              </a:spcBef>
              <a:buFont typeface="Wingdings" pitchFamily="2" charset="2"/>
              <a:buChar char="Ø"/>
              <a:defRPr/>
            </a:pPr>
            <a:r>
              <a:rPr lang="tr-TR" sz="2200" dirty="0" smtClean="0"/>
              <a:t>Giriş Düzeyi Masaüstü Kurgu Uygulamaları</a:t>
            </a:r>
          </a:p>
        </p:txBody>
      </p:sp>
      <p:sp>
        <p:nvSpPr>
          <p:cNvPr id="6" name="2 İçerik Yer Tutucusu"/>
          <p:cNvSpPr txBox="1">
            <a:spLocks/>
          </p:cNvSpPr>
          <p:nvPr/>
        </p:nvSpPr>
        <p:spPr>
          <a:xfrm>
            <a:off x="5000628" y="1928802"/>
            <a:ext cx="3053975" cy="4000528"/>
          </a:xfrm>
          <a:prstGeom prst="rect">
            <a:avLst/>
          </a:prstGeom>
        </p:spPr>
        <p:txBody>
          <a:bodyPr vert="horz" lIns="91440" tIns="45720" rIns="91440" bIns="45720" rtlCol="0">
            <a:normAutofit fontScale="92500"/>
          </a:bodyPr>
          <a:lstStyle/>
          <a:p>
            <a:pPr marL="342900" indent="-342900">
              <a:spcBef>
                <a:spcPct val="20000"/>
              </a:spcBef>
              <a:buFont typeface="Wingdings" pitchFamily="2" charset="2"/>
              <a:buChar char="Ø"/>
            </a:pPr>
            <a:r>
              <a:rPr lang="tr-TR" sz="2400" dirty="0" smtClean="0"/>
              <a:t>İleri Düzey Masaüstü Kurgu Uygulamaları</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tr-TR" sz="2400" b="0" i="0" u="none" strike="noStrike" kern="1200" cap="none" spc="0" normalizeH="0" baseline="0" noProof="0" dirty="0" smtClean="0">
                <a:ln>
                  <a:noFill/>
                </a:ln>
                <a:solidFill>
                  <a:schemeClr val="tx1"/>
                </a:solidFill>
                <a:effectLst/>
                <a:uLnTx/>
                <a:uFillTx/>
                <a:latin typeface="+mn-lt"/>
                <a:ea typeface="+mn-ea"/>
                <a:cs typeface="+mn-cs"/>
              </a:rPr>
              <a:t>Yeni Yayın Teknolojileri</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tr-TR" sz="2400" b="0" i="0" u="none" strike="noStrike" kern="1200" cap="none" spc="0" normalizeH="0" baseline="0" noProof="0" dirty="0" smtClean="0">
                <a:ln>
                  <a:noFill/>
                </a:ln>
                <a:solidFill>
                  <a:schemeClr val="tx1"/>
                </a:solidFill>
                <a:effectLst/>
                <a:uLnTx/>
                <a:uFillTx/>
                <a:latin typeface="+mn-lt"/>
                <a:ea typeface="+mn-ea"/>
                <a:cs typeface="+mn-cs"/>
              </a:rPr>
              <a:t>Temel Aydınlatma Kuralları</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tr-TR" sz="2400" b="0" i="0" u="none" strike="noStrike" kern="1200" cap="none" spc="0" normalizeH="0" baseline="0" noProof="0" dirty="0" smtClean="0">
                <a:ln>
                  <a:noFill/>
                </a:ln>
                <a:solidFill>
                  <a:schemeClr val="tx1"/>
                </a:solidFill>
                <a:effectLst/>
                <a:uLnTx/>
                <a:uFillTx/>
                <a:latin typeface="+mn-lt"/>
                <a:ea typeface="+mn-ea"/>
                <a:cs typeface="+mn-cs"/>
              </a:rPr>
              <a:t>Yayın Mevzuatı</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tr-TR" sz="2400" b="0" i="0" u="none" strike="noStrike" kern="1200" cap="none" spc="0" normalizeH="0" baseline="0" noProof="0" dirty="0" smtClean="0">
                <a:ln>
                  <a:noFill/>
                </a:ln>
                <a:solidFill>
                  <a:schemeClr val="tx1"/>
                </a:solidFill>
                <a:effectLst/>
                <a:uLnTx/>
                <a:uFillTx/>
                <a:latin typeface="+mn-lt"/>
                <a:ea typeface="+mn-ea"/>
                <a:cs typeface="+mn-cs"/>
              </a:rPr>
              <a:t>Telif Hakları</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tr-TR" sz="2400" b="0" i="0" u="none" strike="noStrike" kern="1200" cap="none" spc="0" normalizeH="0" baseline="0" noProof="0" dirty="0" smtClean="0">
                <a:ln>
                  <a:noFill/>
                </a:ln>
                <a:solidFill>
                  <a:schemeClr val="tx1"/>
                </a:solidFill>
                <a:effectLst/>
                <a:uLnTx/>
                <a:uFillTx/>
                <a:latin typeface="+mn-lt"/>
                <a:ea typeface="+mn-ea"/>
                <a:cs typeface="+mn-cs"/>
              </a:rPr>
              <a:t>Haber Spikerliği</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tr-TR" sz="2400" b="0" i="0" u="none" strike="noStrike" kern="1200" cap="none" spc="0" normalizeH="0" baseline="0" noProof="0" dirty="0" smtClean="0">
                <a:ln>
                  <a:noFill/>
                </a:ln>
                <a:solidFill>
                  <a:schemeClr val="tx1"/>
                </a:solidFill>
                <a:effectLst/>
                <a:uLnTx/>
                <a:uFillTx/>
                <a:latin typeface="+mn-lt"/>
                <a:ea typeface="+mn-ea"/>
                <a:cs typeface="+mn-cs"/>
              </a:rPr>
              <a:t>Spor Spikerliği</a:t>
            </a:r>
          </a:p>
        </p:txBody>
      </p:sp>
    </p:spTree>
    <p:extLst>
      <p:ext uri="{BB962C8B-B14F-4D97-AF65-F5344CB8AC3E}">
        <p14:creationId xmlns="" xmlns:p14="http://schemas.microsoft.com/office/powerpoint/2010/main" val="1962358768"/>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ar.png"/>
          <p:cNvPicPr>
            <a:picLocks noChangeAspect="1"/>
          </p:cNvPicPr>
          <p:nvPr/>
        </p:nvPicPr>
        <p:blipFill>
          <a:blip r:embed="rId2" cstate="print"/>
          <a:stretch>
            <a:fillRect/>
          </a:stretch>
        </p:blipFill>
        <p:spPr>
          <a:xfrm>
            <a:off x="928662" y="1643050"/>
            <a:ext cx="7858180" cy="4429156"/>
          </a:xfrm>
          <a:prstGeom prst="rect">
            <a:avLst/>
          </a:prstGeom>
        </p:spPr>
      </p:pic>
      <p:sp>
        <p:nvSpPr>
          <p:cNvPr id="2" name="Unvan 1"/>
          <p:cNvSpPr>
            <a:spLocks noGrp="1"/>
          </p:cNvSpPr>
          <p:nvPr>
            <p:ph type="title"/>
          </p:nvPr>
        </p:nvSpPr>
        <p:spPr>
          <a:xfrm>
            <a:off x="1932709" y="624110"/>
            <a:ext cx="6695750" cy="664363"/>
          </a:xfrm>
        </p:spPr>
        <p:txBody>
          <a:bodyPr>
            <a:normAutofit fontScale="90000"/>
          </a:bodyPr>
          <a:lstStyle/>
          <a:p>
            <a:r>
              <a:rPr lang="tr-TR" dirty="0" smtClean="0">
                <a:latin typeface="Bookman Old Style" panose="02050604050505020204" pitchFamily="18" charset="0"/>
              </a:rPr>
              <a:t> </a:t>
            </a:r>
            <a:r>
              <a:rPr lang="tr-TR" sz="2800" dirty="0" smtClean="0">
                <a:latin typeface="Bookman Old Style" panose="02050604050505020204" pitchFamily="18" charset="0"/>
              </a:rPr>
              <a:t> </a:t>
            </a:r>
            <a:endParaRPr lang="tr-TR" sz="2800" dirty="0">
              <a:latin typeface="Bookman Old Style" panose="02050604050505020204" pitchFamily="18" charset="0"/>
            </a:endParaRPr>
          </a:p>
        </p:txBody>
      </p:sp>
      <p:sp>
        <p:nvSpPr>
          <p:cNvPr id="4" name="3 Dikdörtgen"/>
          <p:cNvSpPr/>
          <p:nvPr/>
        </p:nvSpPr>
        <p:spPr>
          <a:xfrm>
            <a:off x="2214546" y="1600200"/>
            <a:ext cx="3060920" cy="369332"/>
          </a:xfrm>
          <a:prstGeom prst="rect">
            <a:avLst/>
          </a:prstGeom>
        </p:spPr>
        <p:txBody>
          <a:bodyPr wrap="square">
            <a:spAutoFit/>
          </a:bodyPr>
          <a:lstStyle/>
          <a:p>
            <a:pPr marL="276225" indent="-276225">
              <a:spcBef>
                <a:spcPts val="600"/>
              </a:spcBef>
              <a:buFont typeface="Wingdings" pitchFamily="2" charset="2"/>
              <a:buChar char="ü"/>
            </a:pPr>
            <a:endParaRPr lang="tr-TR" dirty="0" smtClean="0"/>
          </a:p>
        </p:txBody>
      </p:sp>
      <p:sp>
        <p:nvSpPr>
          <p:cNvPr id="9" name="8 İçerik Yer Tutucusu"/>
          <p:cNvSpPr>
            <a:spLocks noGrp="1"/>
          </p:cNvSpPr>
          <p:nvPr>
            <p:ph idx="1"/>
          </p:nvPr>
        </p:nvSpPr>
        <p:spPr>
          <a:xfrm>
            <a:off x="1643042" y="1142984"/>
            <a:ext cx="6686550" cy="3777622"/>
          </a:xfrm>
        </p:spPr>
        <p:txBody>
          <a:bodyPr>
            <a:normAutofit/>
          </a:bodyPr>
          <a:lstStyle/>
          <a:p>
            <a:pPr algn="ctr">
              <a:buNone/>
            </a:pPr>
            <a:r>
              <a:rPr lang="tr-TR" sz="2800" b="1" dirty="0" smtClean="0">
                <a:solidFill>
                  <a:schemeClr val="tx2"/>
                </a:solidFill>
              </a:rPr>
              <a:t>RADYO EĞİTİM BAŞLIKLARI</a:t>
            </a:r>
            <a:endParaRPr lang="tr-TR" sz="2800" b="1" dirty="0" smtClean="0"/>
          </a:p>
        </p:txBody>
      </p:sp>
      <p:sp>
        <p:nvSpPr>
          <p:cNvPr id="10" name="2 İçerik Yer Tutucusu"/>
          <p:cNvSpPr txBox="1">
            <a:spLocks/>
          </p:cNvSpPr>
          <p:nvPr/>
        </p:nvSpPr>
        <p:spPr>
          <a:xfrm>
            <a:off x="1357290" y="1928802"/>
            <a:ext cx="3024352" cy="4400568"/>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endParaRPr kumimoji="0" lang="tr-TR" sz="2400" b="0" i="0" u="none" strike="noStrike" kern="1200" cap="none" spc="0" normalizeH="0" baseline="0" noProof="0" dirty="0" smtClean="0">
              <a:ln>
                <a:noFill/>
              </a:ln>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400" b="0" i="0" u="none" strike="noStrike" kern="1200" cap="none" spc="0" normalizeH="0" baseline="0" noProof="0" dirty="0" smtClean="0">
                <a:ln>
                  <a:noFill/>
                </a:ln>
                <a:effectLst/>
                <a:uLnTx/>
                <a:uFillTx/>
                <a:latin typeface="+mn-lt"/>
                <a:ea typeface="+mn-ea"/>
                <a:cs typeface="+mn-cs"/>
              </a:rPr>
              <a:t>Yapım Yönetim</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400" b="0" i="0" u="none" strike="noStrike" kern="1200" cap="none" spc="0" normalizeH="0" baseline="0" noProof="0" dirty="0" smtClean="0">
                <a:ln>
                  <a:noFill/>
                </a:ln>
                <a:effectLst/>
                <a:uLnTx/>
                <a:uFillTx/>
                <a:latin typeface="+mn-lt"/>
                <a:ea typeface="+mn-ea"/>
                <a:cs typeface="+mn-cs"/>
              </a:rPr>
              <a:t>Yayın Yönetim</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400" b="0" i="0" u="none" strike="noStrike" kern="1200" cap="none" spc="0" normalizeH="0" baseline="0" noProof="0" dirty="0" smtClean="0">
                <a:ln>
                  <a:noFill/>
                </a:ln>
                <a:effectLst/>
                <a:uLnTx/>
                <a:uFillTx/>
                <a:latin typeface="+mn-lt"/>
                <a:ea typeface="+mn-ea"/>
                <a:cs typeface="+mn-cs"/>
              </a:rPr>
              <a:t>Radyo Haberciliği</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400" b="0" i="0" u="none" strike="noStrike" kern="1200" cap="none" spc="0" normalizeH="0" baseline="0" noProof="0" dirty="0" smtClean="0">
                <a:ln>
                  <a:noFill/>
                </a:ln>
                <a:effectLst/>
                <a:uLnTx/>
                <a:uFillTx/>
                <a:latin typeface="+mn-lt"/>
                <a:ea typeface="+mn-ea"/>
                <a:cs typeface="+mn-cs"/>
              </a:rPr>
              <a:t>Radyo Spikerliği</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400" b="0" i="0" u="none" strike="noStrike" kern="1200" cap="none" spc="0" normalizeH="0" baseline="0" noProof="0" dirty="0" smtClean="0">
                <a:ln>
                  <a:noFill/>
                </a:ln>
                <a:effectLst/>
                <a:uLnTx/>
                <a:uFillTx/>
                <a:latin typeface="+mn-lt"/>
                <a:ea typeface="+mn-ea"/>
                <a:cs typeface="+mn-cs"/>
              </a:rPr>
              <a:t>Radyoda Müzik</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3" charset="2"/>
              <a:buNone/>
              <a:tabLst/>
              <a:defRPr/>
            </a:pPr>
            <a:endParaRPr kumimoji="0" lang="tr-TR" sz="2400" b="0" i="0" u="none" strike="noStrike" kern="1200" cap="none" spc="0" normalizeH="0" baseline="0" noProof="0" dirty="0" smtClean="0">
              <a:ln>
                <a:noFill/>
              </a:ln>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endParaRPr kumimoji="0" lang="tr-TR" sz="2400" b="0" i="0" u="none" strike="noStrike" kern="1200" cap="none" spc="0" normalizeH="0" baseline="0" noProof="0" dirty="0">
              <a:ln>
                <a:noFill/>
              </a:ln>
              <a:effectLst/>
              <a:uLnTx/>
              <a:uFillTx/>
              <a:latin typeface="+mn-lt"/>
              <a:ea typeface="+mn-ea"/>
              <a:cs typeface="+mn-cs"/>
            </a:endParaRPr>
          </a:p>
        </p:txBody>
      </p:sp>
      <p:sp>
        <p:nvSpPr>
          <p:cNvPr id="11" name="2 İçerik Yer Tutucusu"/>
          <p:cNvSpPr txBox="1">
            <a:spLocks/>
          </p:cNvSpPr>
          <p:nvPr/>
        </p:nvSpPr>
        <p:spPr>
          <a:xfrm>
            <a:off x="4628478" y="2237247"/>
            <a:ext cx="4515522" cy="3429024"/>
          </a:xfrm>
          <a:prstGeom prst="rect">
            <a:avLst/>
          </a:prstGeom>
        </p:spPr>
        <p:txBody>
          <a:bodyPr vert="horz" lIns="91440" tIns="45720" rIns="91440" bIns="45720" rtlCol="0">
            <a:normAutofit/>
          </a:bodyPr>
          <a:lstStyle/>
          <a:p>
            <a:pPr>
              <a:buFont typeface="Wingdings" pitchFamily="2" charset="2"/>
              <a:buChar char="Ø"/>
            </a:pPr>
            <a:endParaRPr lang="tr-TR" sz="2400" dirty="0">
              <a:solidFill>
                <a:schemeClr val="tx1">
                  <a:lumMod val="75000"/>
                  <a:lumOff val="25000"/>
                </a:schemeClr>
              </a:solidFill>
            </a:endParaRPr>
          </a:p>
        </p:txBody>
      </p:sp>
      <p:sp>
        <p:nvSpPr>
          <p:cNvPr id="12" name="2 İçerik Yer Tutucusu"/>
          <p:cNvSpPr txBox="1">
            <a:spLocks/>
          </p:cNvSpPr>
          <p:nvPr/>
        </p:nvSpPr>
        <p:spPr>
          <a:xfrm>
            <a:off x="4214810" y="1928802"/>
            <a:ext cx="4500594" cy="4400568"/>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endParaRPr kumimoji="0" lang="tr-TR" sz="2400" b="0" i="0" u="none" strike="noStrike" kern="1200" cap="none" spc="0" normalizeH="0" baseline="0" noProof="0" dirty="0" smtClean="0">
              <a:ln>
                <a:noFill/>
              </a:ln>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400" b="0" i="0" u="none" strike="noStrike" kern="1200" cap="none" spc="0" normalizeH="0" baseline="0" noProof="0" dirty="0" smtClean="0">
                <a:ln>
                  <a:noFill/>
                </a:ln>
                <a:effectLst/>
                <a:uLnTx/>
                <a:uFillTx/>
                <a:latin typeface="+mn-lt"/>
                <a:ea typeface="+mn-ea"/>
                <a:cs typeface="+mn-cs"/>
              </a:rPr>
              <a:t>Radyoda</a:t>
            </a:r>
            <a:r>
              <a:rPr kumimoji="0" lang="tr-TR" sz="2400" b="0" i="0" u="none" strike="noStrike" kern="1200" cap="none" spc="0" normalizeH="0" noProof="0" dirty="0" smtClean="0">
                <a:ln>
                  <a:noFill/>
                </a:ln>
                <a:effectLst/>
                <a:uLnTx/>
                <a:uFillTx/>
                <a:latin typeface="+mn-lt"/>
                <a:ea typeface="+mn-ea"/>
                <a:cs typeface="+mn-cs"/>
              </a:rPr>
              <a:t> Reklam</a:t>
            </a:r>
            <a:endParaRPr kumimoji="0" lang="tr-TR" sz="2400" b="0" i="0" u="none" strike="noStrike" kern="1200" cap="none" spc="0" normalizeH="0" baseline="0" noProof="0" dirty="0" smtClean="0">
              <a:ln>
                <a:noFill/>
              </a:ln>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400" b="0" i="0" u="none" strike="noStrike" kern="1200" cap="none" spc="0" normalizeH="0" baseline="0" noProof="0" dirty="0" smtClean="0">
                <a:ln>
                  <a:noFill/>
                </a:ln>
                <a:effectLst/>
                <a:uLnTx/>
                <a:uFillTx/>
                <a:latin typeface="+mn-lt"/>
                <a:ea typeface="+mn-ea"/>
                <a:cs typeface="+mn-cs"/>
              </a:rPr>
              <a:t>Radyo</a:t>
            </a:r>
            <a:r>
              <a:rPr kumimoji="0" lang="tr-TR" sz="2400" b="0" i="0" u="none" strike="noStrike" kern="1200" cap="none" spc="0" normalizeH="0" noProof="0" dirty="0" smtClean="0">
                <a:ln>
                  <a:noFill/>
                </a:ln>
                <a:effectLst/>
                <a:uLnTx/>
                <a:uFillTx/>
                <a:latin typeface="+mn-lt"/>
                <a:ea typeface="+mn-ea"/>
                <a:cs typeface="+mn-cs"/>
              </a:rPr>
              <a:t> Organizasyonu Yönetimi</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lang="tr-TR" sz="2400" dirty="0" smtClean="0"/>
              <a:t>Stüdyo Tekniği</a:t>
            </a:r>
            <a:endParaRPr kumimoji="0" lang="tr-TR" sz="2400" b="0" i="0" u="none" strike="noStrike" kern="1200" cap="none" spc="0" normalizeH="0" baseline="0" noProof="0" dirty="0" smtClean="0">
              <a:ln>
                <a:noFill/>
              </a:ln>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400" b="0" i="0" u="none" strike="noStrike" kern="1200" cap="none" spc="0" normalizeH="0" baseline="0" noProof="0" dirty="0" smtClean="0">
                <a:ln>
                  <a:noFill/>
                </a:ln>
                <a:effectLst/>
                <a:uLnTx/>
                <a:uFillTx/>
                <a:latin typeface="+mn-lt"/>
                <a:ea typeface="+mn-ea"/>
                <a:cs typeface="+mn-cs"/>
              </a:rPr>
              <a:t>Yayı</a:t>
            </a:r>
            <a:r>
              <a:rPr lang="tr-TR" sz="2400" baseline="0" dirty="0" smtClean="0"/>
              <a:t>n</a:t>
            </a:r>
            <a:r>
              <a:rPr lang="tr-TR" sz="2400" dirty="0" smtClean="0"/>
              <a:t> Teknikleri</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400" b="0" i="0" u="none" strike="noStrike" kern="1200" cap="none" spc="0" normalizeH="0" baseline="0" noProof="0" dirty="0" smtClean="0">
                <a:ln>
                  <a:noFill/>
                </a:ln>
                <a:effectLst/>
                <a:uLnTx/>
                <a:uFillTx/>
                <a:latin typeface="+mn-lt"/>
                <a:ea typeface="+mn-ea"/>
                <a:cs typeface="+mn-cs"/>
              </a:rPr>
              <a:t>Radyo</a:t>
            </a:r>
            <a:r>
              <a:rPr kumimoji="0" lang="tr-TR" sz="2400" b="0" i="0" u="none" strike="noStrike" kern="1200" cap="none" spc="0" normalizeH="0" noProof="0" dirty="0" smtClean="0">
                <a:ln>
                  <a:noFill/>
                </a:ln>
                <a:effectLst/>
                <a:uLnTx/>
                <a:uFillTx/>
                <a:latin typeface="+mn-lt"/>
                <a:ea typeface="+mn-ea"/>
                <a:cs typeface="+mn-cs"/>
              </a:rPr>
              <a:t> Otomasyonu</a:t>
            </a:r>
            <a:endParaRPr kumimoji="0" lang="tr-TR" sz="2400" b="0" i="0" u="none" strike="noStrike" kern="1200" cap="none" spc="0" normalizeH="0" baseline="0" noProof="0" dirty="0" smtClean="0">
              <a:ln>
                <a:noFill/>
              </a:ln>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endParaRPr kumimoji="0" lang="tr-TR" sz="2400" b="0" i="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 xmlns:p14="http://schemas.microsoft.com/office/powerpoint/2010/main" val="210559033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Resim" descr="bar.png"/>
          <p:cNvPicPr>
            <a:picLocks noChangeAspect="1"/>
          </p:cNvPicPr>
          <p:nvPr/>
        </p:nvPicPr>
        <p:blipFill>
          <a:blip r:embed="rId2" cstate="print"/>
          <a:stretch>
            <a:fillRect/>
          </a:stretch>
        </p:blipFill>
        <p:spPr>
          <a:xfrm>
            <a:off x="642910" y="1857364"/>
            <a:ext cx="7858180" cy="4429156"/>
          </a:xfrm>
          <a:prstGeom prst="rect">
            <a:avLst/>
          </a:prstGeom>
        </p:spPr>
      </p:pic>
      <p:sp>
        <p:nvSpPr>
          <p:cNvPr id="2" name="Unvan 1"/>
          <p:cNvSpPr>
            <a:spLocks noGrp="1"/>
          </p:cNvSpPr>
          <p:nvPr>
            <p:ph type="title"/>
          </p:nvPr>
        </p:nvSpPr>
        <p:spPr>
          <a:xfrm>
            <a:off x="1932709" y="624110"/>
            <a:ext cx="6695750" cy="664363"/>
          </a:xfrm>
        </p:spPr>
        <p:txBody>
          <a:bodyPr>
            <a:normAutofit fontScale="90000"/>
          </a:bodyPr>
          <a:lstStyle/>
          <a:p>
            <a:r>
              <a:rPr lang="tr-TR" dirty="0" smtClean="0">
                <a:latin typeface="Bookman Old Style" panose="02050604050505020204" pitchFamily="18" charset="0"/>
              </a:rPr>
              <a:t> </a:t>
            </a:r>
            <a:r>
              <a:rPr lang="tr-TR" sz="2800" dirty="0" smtClean="0">
                <a:latin typeface="Bookman Old Style" panose="02050604050505020204" pitchFamily="18" charset="0"/>
              </a:rPr>
              <a:t> </a:t>
            </a:r>
            <a:endParaRPr lang="tr-TR" sz="2800" dirty="0">
              <a:latin typeface="Bookman Old Style" panose="02050604050505020204" pitchFamily="18" charset="0"/>
            </a:endParaRPr>
          </a:p>
        </p:txBody>
      </p:sp>
      <p:sp>
        <p:nvSpPr>
          <p:cNvPr id="4" name="3 Dikdörtgen"/>
          <p:cNvSpPr/>
          <p:nvPr/>
        </p:nvSpPr>
        <p:spPr>
          <a:xfrm>
            <a:off x="2214546" y="1600200"/>
            <a:ext cx="3060920" cy="369332"/>
          </a:xfrm>
          <a:prstGeom prst="rect">
            <a:avLst/>
          </a:prstGeom>
        </p:spPr>
        <p:txBody>
          <a:bodyPr wrap="square">
            <a:spAutoFit/>
          </a:bodyPr>
          <a:lstStyle/>
          <a:p>
            <a:pPr marL="276225" indent="-276225">
              <a:spcBef>
                <a:spcPts val="600"/>
              </a:spcBef>
              <a:buFont typeface="Wingdings" pitchFamily="2" charset="2"/>
              <a:buChar char="ü"/>
            </a:pPr>
            <a:endParaRPr lang="tr-TR" dirty="0" smtClean="0"/>
          </a:p>
        </p:txBody>
      </p:sp>
      <p:sp>
        <p:nvSpPr>
          <p:cNvPr id="9" name="8 İçerik Yer Tutucusu"/>
          <p:cNvSpPr>
            <a:spLocks noGrp="1"/>
          </p:cNvSpPr>
          <p:nvPr>
            <p:ph idx="1"/>
          </p:nvPr>
        </p:nvSpPr>
        <p:spPr>
          <a:xfrm>
            <a:off x="1668746" y="1140203"/>
            <a:ext cx="6686550" cy="3777622"/>
          </a:xfrm>
        </p:spPr>
        <p:txBody>
          <a:bodyPr>
            <a:normAutofit/>
          </a:bodyPr>
          <a:lstStyle/>
          <a:p>
            <a:pPr algn="ctr">
              <a:buNone/>
            </a:pPr>
            <a:r>
              <a:rPr lang="tr-TR" sz="2800" b="1" dirty="0" smtClean="0">
                <a:solidFill>
                  <a:schemeClr val="tx2"/>
                </a:solidFill>
              </a:rPr>
              <a:t>GENEL EĞİTİM BAŞLIKLARI</a:t>
            </a:r>
            <a:endParaRPr lang="tr-TR" sz="2800" b="1" dirty="0" smtClean="0"/>
          </a:p>
        </p:txBody>
      </p:sp>
      <p:sp>
        <p:nvSpPr>
          <p:cNvPr id="10" name="2 İçerik Yer Tutucusu"/>
          <p:cNvSpPr txBox="1">
            <a:spLocks/>
          </p:cNvSpPr>
          <p:nvPr/>
        </p:nvSpPr>
        <p:spPr>
          <a:xfrm>
            <a:off x="2119152" y="1701041"/>
            <a:ext cx="2603894" cy="4400568"/>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endParaRPr kumimoji="0" lang="tr-TR"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tabLst/>
              <a:defRPr/>
            </a:pPr>
            <a:endParaRPr kumimoji="0" lang="tr-TR"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3" charset="2"/>
              <a:buNone/>
              <a:tabLst/>
              <a:defRPr/>
            </a:pPr>
            <a:endParaRPr kumimoji="0" lang="tr-TR"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endParaRPr kumimoji="0" lang="tr-TR" sz="24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11" name="2 İçerik Yer Tutucusu"/>
          <p:cNvSpPr txBox="1">
            <a:spLocks/>
          </p:cNvSpPr>
          <p:nvPr/>
        </p:nvSpPr>
        <p:spPr>
          <a:xfrm>
            <a:off x="4628478" y="2237247"/>
            <a:ext cx="4515522" cy="3429024"/>
          </a:xfrm>
          <a:prstGeom prst="rect">
            <a:avLst/>
          </a:prstGeom>
        </p:spPr>
        <p:txBody>
          <a:bodyPr vert="horz" lIns="91440" tIns="45720" rIns="91440" bIns="45720" rtlCol="0">
            <a:normAutofit/>
          </a:bodyPr>
          <a:lstStyle/>
          <a:p>
            <a:pPr>
              <a:buFont typeface="Wingdings" pitchFamily="2" charset="2"/>
              <a:buChar char="Ø"/>
            </a:pPr>
            <a:endParaRPr lang="tr-TR" sz="2400" dirty="0">
              <a:solidFill>
                <a:schemeClr val="tx1">
                  <a:lumMod val="75000"/>
                  <a:lumOff val="25000"/>
                </a:schemeClr>
              </a:solidFill>
            </a:endParaRPr>
          </a:p>
        </p:txBody>
      </p:sp>
      <p:sp>
        <p:nvSpPr>
          <p:cNvPr id="8" name="2 İçerik Yer Tutucusu"/>
          <p:cNvSpPr txBox="1">
            <a:spLocks/>
          </p:cNvSpPr>
          <p:nvPr/>
        </p:nvSpPr>
        <p:spPr>
          <a:xfrm>
            <a:off x="714348" y="2000240"/>
            <a:ext cx="3979075" cy="4043378"/>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2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İş Sağlığı ve Güvenliği</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2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Medya Etiği</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2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Etkin ve Güzel Konuşma</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2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Spikerlik/Sunuculuk</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2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Etkin İletişim ve Özgüven</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2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Yazılı İletişim Teknikleri</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2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Beden Dili</a:t>
            </a: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itchFamily="2" charset="2"/>
              <a:buChar char="Ø"/>
              <a:tabLst/>
              <a:defRPr/>
            </a:pPr>
            <a:r>
              <a:rPr kumimoji="0" lang="tr-TR" sz="22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Ürün Yerleştirme</a:t>
            </a:r>
            <a:endParaRPr kumimoji="0" lang="tr-TR" sz="22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13" name="2 İçerik Yer Tutucusu"/>
          <p:cNvSpPr txBox="1">
            <a:spLocks/>
          </p:cNvSpPr>
          <p:nvPr/>
        </p:nvSpPr>
        <p:spPr>
          <a:xfrm>
            <a:off x="4816129" y="2249853"/>
            <a:ext cx="3214710" cy="3214710"/>
          </a:xfrm>
          <a:prstGeom prst="rect">
            <a:avLst/>
          </a:prstGeom>
        </p:spPr>
        <p:txBody>
          <a:bodyPr vert="horz" lIns="91440" tIns="45720" rIns="91440" bIns="45720" rtlCol="0">
            <a:normAutofit lnSpcReduction="10000"/>
          </a:bodyPr>
          <a:lstStyle/>
          <a:p>
            <a:pPr marL="342900" indent="-342900" defTabSz="457200">
              <a:spcBef>
                <a:spcPts val="1000"/>
              </a:spcBef>
              <a:buClr>
                <a:schemeClr val="accent1"/>
              </a:buClr>
              <a:buFont typeface="Wingdings" pitchFamily="2" charset="2"/>
              <a:buChar char="Ø"/>
            </a:pPr>
            <a:r>
              <a:rPr lang="tr-TR" sz="2200" dirty="0" smtClean="0">
                <a:solidFill>
                  <a:schemeClr val="tx1">
                    <a:lumMod val="75000"/>
                    <a:lumOff val="25000"/>
                  </a:schemeClr>
                </a:solidFill>
              </a:rPr>
              <a:t>Dinamik ve Etkin Proje Yönetimi</a:t>
            </a:r>
          </a:p>
          <a:p>
            <a:pPr marL="342900" indent="-342900" defTabSz="457200">
              <a:spcBef>
                <a:spcPts val="1000"/>
              </a:spcBef>
              <a:buClr>
                <a:schemeClr val="accent1"/>
              </a:buClr>
              <a:buFont typeface="Wingdings" pitchFamily="2" charset="2"/>
              <a:buChar char="Ø"/>
            </a:pPr>
            <a:r>
              <a:rPr lang="tr-TR" sz="2200" dirty="0" smtClean="0">
                <a:solidFill>
                  <a:schemeClr val="tx1">
                    <a:lumMod val="75000"/>
                    <a:lumOff val="25000"/>
                  </a:schemeClr>
                </a:solidFill>
              </a:rPr>
              <a:t>Halkla İlişkiler ve Kurumsal İletişim</a:t>
            </a:r>
          </a:p>
          <a:p>
            <a:pPr marL="342900" indent="-342900" defTabSz="457200">
              <a:spcBef>
                <a:spcPts val="1000"/>
              </a:spcBef>
              <a:buClr>
                <a:schemeClr val="accent1"/>
              </a:buClr>
              <a:buFont typeface="Wingdings" pitchFamily="2" charset="2"/>
              <a:buChar char="Ø"/>
            </a:pPr>
            <a:r>
              <a:rPr lang="tr-TR" sz="2200" dirty="0" smtClean="0">
                <a:solidFill>
                  <a:schemeClr val="tx1">
                    <a:lumMod val="75000"/>
                    <a:lumOff val="25000"/>
                  </a:schemeClr>
                </a:solidFill>
              </a:rPr>
              <a:t>Biz Bir Ekibiz</a:t>
            </a:r>
          </a:p>
          <a:p>
            <a:pPr marL="342900" indent="-342900" defTabSz="457200">
              <a:spcBef>
                <a:spcPts val="1000"/>
              </a:spcBef>
              <a:buClr>
                <a:schemeClr val="accent1"/>
              </a:buClr>
              <a:buFont typeface="Wingdings" pitchFamily="2" charset="2"/>
              <a:buChar char="Ø"/>
            </a:pPr>
            <a:r>
              <a:rPr lang="tr-TR" sz="2200" dirty="0" smtClean="0">
                <a:solidFill>
                  <a:schemeClr val="tx1">
                    <a:lumMod val="75000"/>
                    <a:lumOff val="25000"/>
                  </a:schemeClr>
                </a:solidFill>
              </a:rPr>
              <a:t>İşletmelerde Protokol Kuralları</a:t>
            </a:r>
          </a:p>
          <a:p>
            <a:pPr marL="342900" indent="-342900" defTabSz="457200">
              <a:spcBef>
                <a:spcPts val="1000"/>
              </a:spcBef>
              <a:buClr>
                <a:schemeClr val="accent1"/>
              </a:buClr>
              <a:buFont typeface="Wingdings" pitchFamily="2" charset="2"/>
              <a:buChar char="Ø"/>
            </a:pPr>
            <a:r>
              <a:rPr lang="tr-TR" sz="2200" dirty="0" smtClean="0">
                <a:solidFill>
                  <a:schemeClr val="tx1">
                    <a:lumMod val="75000"/>
                    <a:lumOff val="25000"/>
                  </a:schemeClr>
                </a:solidFill>
              </a:rPr>
              <a:t>Motivasyon Eğitimi</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tr-T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209663786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4929190" y="1928802"/>
            <a:ext cx="3000396" cy="157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4 Resim" descr="logo.png"/>
          <p:cNvPicPr>
            <a:picLocks noChangeAspect="1"/>
          </p:cNvPicPr>
          <p:nvPr/>
        </p:nvPicPr>
        <p:blipFill>
          <a:blip r:embed="rId2"/>
          <a:stretch>
            <a:fillRect/>
          </a:stretch>
        </p:blipFill>
        <p:spPr>
          <a:xfrm>
            <a:off x="5357819" y="1980463"/>
            <a:ext cx="2071702" cy="1472276"/>
          </a:xfrm>
          <a:prstGeom prst="rect">
            <a:avLst/>
          </a:prstGeom>
        </p:spPr>
      </p:pic>
      <p:pic>
        <p:nvPicPr>
          <p:cNvPr id="3" name="2 Resim" descr="unesco-turkiye-milli-komisyonu.jpg"/>
          <p:cNvPicPr>
            <a:picLocks noChangeAspect="1"/>
          </p:cNvPicPr>
          <p:nvPr/>
        </p:nvPicPr>
        <p:blipFill>
          <a:blip r:embed="rId3"/>
          <a:srcRect/>
          <a:stretch>
            <a:fillRect/>
          </a:stretch>
        </p:blipFill>
        <p:spPr>
          <a:xfrm>
            <a:off x="1357290" y="1928802"/>
            <a:ext cx="2968628" cy="1586371"/>
          </a:xfrm>
          <a:prstGeom prst="rect">
            <a:avLst/>
          </a:prstGeom>
        </p:spPr>
      </p:pic>
      <p:sp>
        <p:nvSpPr>
          <p:cNvPr id="7" name="6 Dikdörtgen"/>
          <p:cNvSpPr/>
          <p:nvPr/>
        </p:nvSpPr>
        <p:spPr>
          <a:xfrm>
            <a:off x="571472" y="4071942"/>
            <a:ext cx="3000396" cy="142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Metin kutusu"/>
          <p:cNvSpPr txBox="1"/>
          <p:nvPr/>
        </p:nvSpPr>
        <p:spPr>
          <a:xfrm>
            <a:off x="428596" y="4773051"/>
            <a:ext cx="3286148" cy="584775"/>
          </a:xfrm>
          <a:prstGeom prst="rect">
            <a:avLst/>
          </a:prstGeom>
          <a:noFill/>
        </p:spPr>
        <p:txBody>
          <a:bodyPr wrap="square" rtlCol="0">
            <a:spAutoFit/>
          </a:bodyPr>
          <a:lstStyle/>
          <a:p>
            <a:pPr algn="ctr"/>
            <a:r>
              <a:rPr lang="tr-TR" sz="1600" b="1" dirty="0" smtClean="0"/>
              <a:t>Uyuşturucu ile Mücadele </a:t>
            </a:r>
            <a:br>
              <a:rPr lang="tr-TR" sz="1600" b="1" dirty="0" smtClean="0"/>
            </a:br>
            <a:r>
              <a:rPr lang="tr-TR" sz="1600" b="1" dirty="0" smtClean="0"/>
              <a:t>İl Kurulu</a:t>
            </a:r>
            <a:endParaRPr lang="tr-TR" sz="1600" b="1" dirty="0"/>
          </a:p>
        </p:txBody>
      </p:sp>
      <p:sp>
        <p:nvSpPr>
          <p:cNvPr id="9" name="8 Metin kutusu"/>
          <p:cNvSpPr txBox="1"/>
          <p:nvPr/>
        </p:nvSpPr>
        <p:spPr>
          <a:xfrm>
            <a:off x="428596" y="4071942"/>
            <a:ext cx="3286148" cy="707886"/>
          </a:xfrm>
          <a:prstGeom prst="rect">
            <a:avLst/>
          </a:prstGeom>
          <a:noFill/>
        </p:spPr>
        <p:txBody>
          <a:bodyPr wrap="square" rtlCol="0">
            <a:spAutoFit/>
          </a:bodyPr>
          <a:lstStyle/>
          <a:p>
            <a:pPr algn="ctr"/>
            <a:r>
              <a:rPr lang="tr-TR" sz="2000" b="1" dirty="0" smtClean="0"/>
              <a:t>T. C.</a:t>
            </a:r>
          </a:p>
          <a:p>
            <a:pPr algn="ctr"/>
            <a:r>
              <a:rPr lang="tr-TR" sz="2000" b="1" dirty="0" smtClean="0"/>
              <a:t>İSTANBUL VALİLİĞİ</a:t>
            </a:r>
          </a:p>
        </p:txBody>
      </p:sp>
      <p:sp>
        <p:nvSpPr>
          <p:cNvPr id="10" name="9 Dikdörtgen"/>
          <p:cNvSpPr/>
          <p:nvPr/>
        </p:nvSpPr>
        <p:spPr>
          <a:xfrm>
            <a:off x="5643570" y="4071942"/>
            <a:ext cx="3000396" cy="142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Metin kutusu"/>
          <p:cNvSpPr txBox="1"/>
          <p:nvPr/>
        </p:nvSpPr>
        <p:spPr>
          <a:xfrm>
            <a:off x="5500694" y="4857760"/>
            <a:ext cx="3286148" cy="369332"/>
          </a:xfrm>
          <a:prstGeom prst="rect">
            <a:avLst/>
          </a:prstGeom>
          <a:noFill/>
        </p:spPr>
        <p:txBody>
          <a:bodyPr wrap="square" rtlCol="0">
            <a:spAutoFit/>
          </a:bodyPr>
          <a:lstStyle/>
          <a:p>
            <a:pPr algn="ctr"/>
            <a:r>
              <a:rPr lang="tr-TR" b="1" dirty="0" smtClean="0"/>
              <a:t>İl Tütün Kontrol Kurulu</a:t>
            </a:r>
            <a:endParaRPr lang="tr-TR" b="1" dirty="0"/>
          </a:p>
        </p:txBody>
      </p:sp>
      <p:sp>
        <p:nvSpPr>
          <p:cNvPr id="12" name="11 Metin kutusu"/>
          <p:cNvSpPr txBox="1"/>
          <p:nvPr/>
        </p:nvSpPr>
        <p:spPr>
          <a:xfrm>
            <a:off x="5500694" y="4143380"/>
            <a:ext cx="3286148" cy="707886"/>
          </a:xfrm>
          <a:prstGeom prst="rect">
            <a:avLst/>
          </a:prstGeom>
          <a:noFill/>
        </p:spPr>
        <p:txBody>
          <a:bodyPr wrap="square" rtlCol="0">
            <a:spAutoFit/>
          </a:bodyPr>
          <a:lstStyle/>
          <a:p>
            <a:pPr algn="ctr"/>
            <a:r>
              <a:rPr lang="tr-TR" sz="2000" b="1" dirty="0" smtClean="0"/>
              <a:t>T. C.</a:t>
            </a:r>
          </a:p>
          <a:p>
            <a:pPr algn="ctr"/>
            <a:r>
              <a:rPr lang="tr-TR" sz="2000" b="1" dirty="0" smtClean="0"/>
              <a:t>İSTANBUL VALİLİĞİ</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4 Resim" descr="06062009_1.jpg"/>
          <p:cNvPicPr>
            <a:picLocks noChangeAspect="1"/>
          </p:cNvPicPr>
          <p:nvPr/>
        </p:nvPicPr>
        <p:blipFill>
          <a:blip r:embed="rId2"/>
          <a:srcRect/>
          <a:stretch>
            <a:fillRect/>
          </a:stretch>
        </p:blipFill>
        <p:spPr bwMode="auto">
          <a:xfrm>
            <a:off x="4654550" y="1773238"/>
            <a:ext cx="4310063" cy="2381250"/>
          </a:xfrm>
          <a:prstGeom prst="rect">
            <a:avLst/>
          </a:prstGeom>
          <a:noFill/>
          <a:ln w="9525">
            <a:noFill/>
            <a:miter lim="800000"/>
            <a:headEnd/>
            <a:tailEnd/>
          </a:ln>
        </p:spPr>
      </p:pic>
      <p:pic>
        <p:nvPicPr>
          <p:cNvPr id="20483" name="6 Resim" descr="6mayispanel3.jpg"/>
          <p:cNvPicPr>
            <a:picLocks noChangeAspect="1"/>
          </p:cNvPicPr>
          <p:nvPr/>
        </p:nvPicPr>
        <p:blipFill>
          <a:blip r:embed="rId3"/>
          <a:srcRect/>
          <a:stretch>
            <a:fillRect/>
          </a:stretch>
        </p:blipFill>
        <p:spPr bwMode="auto">
          <a:xfrm>
            <a:off x="4643438" y="4292600"/>
            <a:ext cx="4321175" cy="1951038"/>
          </a:xfrm>
          <a:prstGeom prst="rect">
            <a:avLst/>
          </a:prstGeom>
          <a:noFill/>
          <a:ln w="9525">
            <a:noFill/>
            <a:miter lim="800000"/>
            <a:headEnd/>
            <a:tailEnd/>
          </a:ln>
        </p:spPr>
      </p:pic>
      <p:pic>
        <p:nvPicPr>
          <p:cNvPr id="20484" name="10 Resim" descr="kokteyl_4.jpg"/>
          <p:cNvPicPr>
            <a:picLocks noChangeAspect="1"/>
          </p:cNvPicPr>
          <p:nvPr/>
        </p:nvPicPr>
        <p:blipFill>
          <a:blip r:embed="rId4"/>
          <a:srcRect/>
          <a:stretch>
            <a:fillRect/>
          </a:stretch>
        </p:blipFill>
        <p:spPr bwMode="auto">
          <a:xfrm>
            <a:off x="179388" y="3263900"/>
            <a:ext cx="4286250" cy="2381250"/>
          </a:xfrm>
          <a:prstGeom prst="rect">
            <a:avLst/>
          </a:prstGeom>
          <a:noFill/>
          <a:ln w="9525">
            <a:noFill/>
            <a:miter lim="800000"/>
            <a:headEnd/>
            <a:tailEnd/>
          </a:ln>
        </p:spPr>
      </p:pic>
      <p:pic>
        <p:nvPicPr>
          <p:cNvPr id="20485" name="11 Resim" descr="radyogunubildirisi1.jpg"/>
          <p:cNvPicPr>
            <a:picLocks noChangeAspect="1"/>
          </p:cNvPicPr>
          <p:nvPr/>
        </p:nvPicPr>
        <p:blipFill>
          <a:blip r:embed="rId5"/>
          <a:srcRect/>
          <a:stretch>
            <a:fillRect/>
          </a:stretch>
        </p:blipFill>
        <p:spPr bwMode="auto">
          <a:xfrm>
            <a:off x="179388" y="1557338"/>
            <a:ext cx="4321175" cy="1511300"/>
          </a:xfrm>
          <a:prstGeom prst="rect">
            <a:avLst/>
          </a:prstGeom>
          <a:noFill/>
          <a:ln w="9525">
            <a:noFill/>
            <a:miter lim="800000"/>
            <a:headEnd/>
            <a:tailEnd/>
          </a:ln>
        </p:spPr>
      </p:pic>
      <p:pic>
        <p:nvPicPr>
          <p:cNvPr id="20486" name="7 Resim" descr="80yil.jpg"/>
          <p:cNvPicPr>
            <a:picLocks noChangeAspect="1"/>
          </p:cNvPicPr>
          <p:nvPr/>
        </p:nvPicPr>
        <p:blipFill>
          <a:blip r:embed="rId6"/>
          <a:srcRect/>
          <a:stretch>
            <a:fillRect/>
          </a:stretch>
        </p:blipFill>
        <p:spPr bwMode="auto">
          <a:xfrm>
            <a:off x="179388" y="5280025"/>
            <a:ext cx="4305300" cy="10287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Resim" descr="54.jpg"/>
          <p:cNvPicPr>
            <a:picLocks noChangeAspect="1"/>
          </p:cNvPicPr>
          <p:nvPr/>
        </p:nvPicPr>
        <p:blipFill>
          <a:blip r:embed="rId2" cstate="email"/>
          <a:stretch>
            <a:fillRect/>
          </a:stretch>
        </p:blipFill>
        <p:spPr>
          <a:xfrm>
            <a:off x="3995936" y="2060848"/>
            <a:ext cx="1641574" cy="2516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17 Resim" descr="56.jpg"/>
          <p:cNvPicPr>
            <a:picLocks noChangeAspect="1"/>
          </p:cNvPicPr>
          <p:nvPr/>
        </p:nvPicPr>
        <p:blipFill>
          <a:blip r:embed="rId3" cstate="email"/>
          <a:stretch>
            <a:fillRect/>
          </a:stretch>
        </p:blipFill>
        <p:spPr>
          <a:xfrm>
            <a:off x="6228184" y="2060848"/>
            <a:ext cx="1656184" cy="2532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532" name="12 Dikdörtgen"/>
          <p:cNvSpPr>
            <a:spLocks noChangeArrowheads="1"/>
          </p:cNvSpPr>
          <p:nvPr/>
        </p:nvSpPr>
        <p:spPr bwMode="auto">
          <a:xfrm>
            <a:off x="395288" y="5364163"/>
            <a:ext cx="8820150" cy="585787"/>
          </a:xfrm>
          <a:prstGeom prst="rect">
            <a:avLst/>
          </a:prstGeom>
          <a:noFill/>
          <a:ln w="9525">
            <a:noFill/>
            <a:miter lim="800000"/>
            <a:headEnd/>
            <a:tailEnd/>
          </a:ln>
        </p:spPr>
        <p:txBody>
          <a:bodyPr>
            <a:spAutoFit/>
          </a:bodyPr>
          <a:lstStyle/>
          <a:p>
            <a:pPr algn="ctr"/>
            <a:r>
              <a:rPr lang="tr-TR" sz="1600" b="1">
                <a:solidFill>
                  <a:srgbClr val="000000"/>
                </a:solidFill>
                <a:latin typeface="Calibri" pitchFamily="34" charset="0"/>
              </a:rPr>
              <a:t>ARKADAŞIM RADYO KOMPOZİSYON YARIŞMASI  </a:t>
            </a:r>
            <a:br>
              <a:rPr lang="tr-TR" sz="1600" b="1">
                <a:solidFill>
                  <a:srgbClr val="000000"/>
                </a:solidFill>
                <a:latin typeface="Calibri" pitchFamily="34" charset="0"/>
              </a:rPr>
            </a:br>
            <a:r>
              <a:rPr lang="tr-TR" sz="1600" b="1">
                <a:solidFill>
                  <a:srgbClr val="000000"/>
                </a:solidFill>
                <a:latin typeface="Calibri" pitchFamily="34" charset="0"/>
              </a:rPr>
              <a:t>VE 80. YIL RADYO HİZMET ÖDÜLLERİ </a:t>
            </a:r>
            <a:endParaRPr lang="tr-TR" sz="1600">
              <a:latin typeface="Calibri" pitchFamily="34" charset="0"/>
            </a:endParaRPr>
          </a:p>
        </p:txBody>
      </p:sp>
      <p:pic>
        <p:nvPicPr>
          <p:cNvPr id="20" name="9 Resim" descr="80yil2.png"/>
          <p:cNvPicPr>
            <a:picLocks noChangeAspect="1"/>
          </p:cNvPicPr>
          <p:nvPr/>
        </p:nvPicPr>
        <p:blipFill>
          <a:blip r:embed="rId4" cstate="email"/>
          <a:stretch>
            <a:fillRect/>
          </a:stretch>
        </p:blipFill>
        <p:spPr bwMode="auto">
          <a:xfrm>
            <a:off x="755576" y="2420888"/>
            <a:ext cx="2994674" cy="2115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Resim" descr="IMG_9719.JPG"/>
          <p:cNvPicPr>
            <a:picLocks noChangeAspect="1"/>
          </p:cNvPicPr>
          <p:nvPr/>
        </p:nvPicPr>
        <p:blipFill>
          <a:blip r:embed="rId2" cstate="print"/>
          <a:stretch>
            <a:fillRect/>
          </a:stretch>
        </p:blipFill>
        <p:spPr>
          <a:xfrm>
            <a:off x="755576" y="1844824"/>
            <a:ext cx="7740352" cy="3512185"/>
          </a:xfrm>
          <a:prstGeom prst="rect">
            <a:avLst/>
          </a:prstGeom>
        </p:spPr>
      </p:pic>
      <p:sp>
        <p:nvSpPr>
          <p:cNvPr id="3" name="12 Dikdörtgen"/>
          <p:cNvSpPr>
            <a:spLocks noChangeArrowheads="1"/>
          </p:cNvSpPr>
          <p:nvPr/>
        </p:nvSpPr>
        <p:spPr bwMode="auto">
          <a:xfrm>
            <a:off x="0" y="5732463"/>
            <a:ext cx="8820150" cy="339725"/>
          </a:xfrm>
          <a:prstGeom prst="rect">
            <a:avLst/>
          </a:prstGeom>
          <a:noFill/>
          <a:ln w="9525">
            <a:noFill/>
            <a:miter lim="800000"/>
            <a:headEnd/>
            <a:tailEnd/>
          </a:ln>
        </p:spPr>
        <p:txBody>
          <a:bodyPr>
            <a:spAutoFit/>
          </a:bodyPr>
          <a:lstStyle/>
          <a:p>
            <a:pPr algn="ctr"/>
            <a:r>
              <a:rPr lang="tr-TR" sz="1600" b="1" dirty="0">
                <a:solidFill>
                  <a:srgbClr val="000000"/>
                </a:solidFill>
                <a:latin typeface="Calibri" pitchFamily="34" charset="0"/>
              </a:rPr>
              <a:t>AKLIMA BİR FİKİR GELDİ ÜNİVERSİTELİLER ARASI İLETİŞİM FİKİRLERİ YARIŞMASI </a:t>
            </a:r>
            <a:r>
              <a:rPr lang="tr-TR" sz="1600" b="1" dirty="0" smtClean="0">
                <a:solidFill>
                  <a:srgbClr val="000000"/>
                </a:solidFill>
                <a:latin typeface="Calibri" pitchFamily="34" charset="0"/>
              </a:rPr>
              <a:t>1-2-3-4-5-6-7</a:t>
            </a:r>
            <a:endParaRPr lang="tr-TR" sz="1600" dirty="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IMG_9595.JPG"/>
          <p:cNvPicPr>
            <a:picLocks noChangeAspect="1"/>
          </p:cNvPicPr>
          <p:nvPr/>
        </p:nvPicPr>
        <p:blipFill>
          <a:blip r:embed="rId2" cstate="print"/>
          <a:srcRect/>
          <a:stretch>
            <a:fillRect/>
          </a:stretch>
        </p:blipFill>
        <p:spPr>
          <a:xfrm>
            <a:off x="899592" y="1340768"/>
            <a:ext cx="7416824" cy="2880320"/>
          </a:xfrm>
          <a:prstGeom prst="rect">
            <a:avLst/>
          </a:prstGeom>
        </p:spPr>
      </p:pic>
      <p:pic>
        <p:nvPicPr>
          <p:cNvPr id="5" name="4 Resim" descr="IMG_9499.JPG"/>
          <p:cNvPicPr>
            <a:picLocks noChangeAspect="1"/>
          </p:cNvPicPr>
          <p:nvPr/>
        </p:nvPicPr>
        <p:blipFill>
          <a:blip r:embed="rId3" cstate="print"/>
          <a:stretch>
            <a:fillRect/>
          </a:stretch>
        </p:blipFill>
        <p:spPr>
          <a:xfrm>
            <a:off x="827584" y="4553765"/>
            <a:ext cx="7488832" cy="2115595"/>
          </a:xfrm>
          <a:prstGeom prst="rect">
            <a:avLst/>
          </a:prstGeom>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IMG_7748.JPG"/>
          <p:cNvPicPr>
            <a:picLocks noChangeAspect="1"/>
          </p:cNvPicPr>
          <p:nvPr/>
        </p:nvPicPr>
        <p:blipFill>
          <a:blip r:embed="rId2" cstate="screen"/>
          <a:srcRect/>
          <a:stretch>
            <a:fillRect/>
          </a:stretch>
        </p:blipFill>
        <p:spPr>
          <a:xfrm>
            <a:off x="857224" y="2000240"/>
            <a:ext cx="7531459" cy="3714776"/>
          </a:xfrm>
          <a:prstGeom prst="rect">
            <a:avLst/>
          </a:prstGeom>
          <a:solidFill>
            <a:srgbClr val="FFFFFF">
              <a:shade val="85000"/>
            </a:srgbClr>
          </a:solidFill>
          <a:ln>
            <a:noFill/>
          </a:ln>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ABFG.jpg"/>
          <p:cNvPicPr>
            <a:picLocks noChangeAspect="1"/>
          </p:cNvPicPr>
          <p:nvPr/>
        </p:nvPicPr>
        <p:blipFill>
          <a:blip r:embed="rId2" cstate="print"/>
          <a:stretch>
            <a:fillRect/>
          </a:stretch>
        </p:blipFill>
        <p:spPr>
          <a:xfrm>
            <a:off x="1000100" y="1357298"/>
            <a:ext cx="6726162" cy="2793570"/>
          </a:xfrm>
          <a:prstGeom prst="rect">
            <a:avLst/>
          </a:prstGeom>
        </p:spPr>
      </p:pic>
      <p:sp>
        <p:nvSpPr>
          <p:cNvPr id="6" name="5 Dikdörtgen"/>
          <p:cNvSpPr/>
          <p:nvPr/>
        </p:nvSpPr>
        <p:spPr>
          <a:xfrm>
            <a:off x="0" y="1240142"/>
            <a:ext cx="9144000" cy="4571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pic>
        <p:nvPicPr>
          <p:cNvPr id="1029" name="Picture 5"/>
          <p:cNvPicPr>
            <a:picLocks noChangeAspect="1" noChangeArrowheads="1"/>
          </p:cNvPicPr>
          <p:nvPr/>
        </p:nvPicPr>
        <p:blipFill>
          <a:blip r:embed="rId3" cstate="print"/>
          <a:srcRect t="15192" b="13910"/>
          <a:stretch>
            <a:fillRect/>
          </a:stretch>
        </p:blipFill>
        <p:spPr bwMode="auto">
          <a:xfrm>
            <a:off x="1011090" y="4071943"/>
            <a:ext cx="1910646" cy="948961"/>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cstate="print"/>
          <a:srcRect/>
          <a:stretch>
            <a:fillRect/>
          </a:stretch>
        </p:blipFill>
        <p:spPr bwMode="auto">
          <a:xfrm>
            <a:off x="3049133" y="4090123"/>
            <a:ext cx="1390982" cy="930781"/>
          </a:xfrm>
          <a:prstGeom prst="rect">
            <a:avLst/>
          </a:prstGeom>
          <a:noFill/>
          <a:ln w="9525">
            <a:noFill/>
            <a:miter lim="800000"/>
            <a:headEnd/>
            <a:tailEnd/>
          </a:ln>
          <a:effectLst/>
        </p:spPr>
      </p:pic>
      <p:pic>
        <p:nvPicPr>
          <p:cNvPr id="1032" name="Picture 8"/>
          <p:cNvPicPr>
            <a:picLocks noChangeAspect="1" noChangeArrowheads="1"/>
          </p:cNvPicPr>
          <p:nvPr/>
        </p:nvPicPr>
        <p:blipFill>
          <a:blip r:embed="rId5" cstate="print"/>
          <a:srcRect l="4545" r="9091"/>
          <a:stretch>
            <a:fillRect/>
          </a:stretch>
        </p:blipFill>
        <p:spPr bwMode="auto">
          <a:xfrm>
            <a:off x="4565138" y="4071942"/>
            <a:ext cx="1589489" cy="946136"/>
          </a:xfrm>
          <a:prstGeom prst="rect">
            <a:avLst/>
          </a:prstGeom>
          <a:noFill/>
          <a:ln w="9525">
            <a:noFill/>
            <a:miter lim="800000"/>
            <a:headEnd/>
            <a:tailEnd/>
          </a:ln>
          <a:effectLst/>
        </p:spPr>
      </p:pic>
      <p:pic>
        <p:nvPicPr>
          <p:cNvPr id="1033" name="Picture 9"/>
          <p:cNvPicPr>
            <a:picLocks noChangeAspect="1" noChangeArrowheads="1"/>
          </p:cNvPicPr>
          <p:nvPr/>
        </p:nvPicPr>
        <p:blipFill>
          <a:blip r:embed="rId6" cstate="print"/>
          <a:srcRect/>
          <a:stretch>
            <a:fillRect/>
          </a:stretch>
        </p:blipFill>
        <p:spPr bwMode="auto">
          <a:xfrm>
            <a:off x="6241551" y="4071943"/>
            <a:ext cx="1693531" cy="949527"/>
          </a:xfrm>
          <a:prstGeom prst="rect">
            <a:avLst/>
          </a:prstGeom>
          <a:noFill/>
          <a:ln w="9525">
            <a:noFill/>
            <a:miter lim="800000"/>
            <a:headEnd/>
            <a:tailEnd/>
          </a:ln>
          <a:effectLst/>
        </p:spPr>
      </p:pic>
      <p:pic>
        <p:nvPicPr>
          <p:cNvPr id="1034" name="Picture 10"/>
          <p:cNvPicPr>
            <a:picLocks noChangeAspect="1" noChangeArrowheads="1"/>
          </p:cNvPicPr>
          <p:nvPr/>
        </p:nvPicPr>
        <p:blipFill>
          <a:blip r:embed="rId7"/>
          <a:srcRect/>
          <a:stretch>
            <a:fillRect/>
          </a:stretch>
        </p:blipFill>
        <p:spPr bwMode="auto">
          <a:xfrm>
            <a:off x="879205" y="5147431"/>
            <a:ext cx="2216418" cy="1138754"/>
          </a:xfrm>
          <a:prstGeom prst="rect">
            <a:avLst/>
          </a:prstGeom>
          <a:noFill/>
          <a:ln w="9525">
            <a:noFill/>
            <a:miter lim="800000"/>
            <a:headEnd/>
            <a:tailEnd/>
          </a:ln>
          <a:effectLst/>
        </p:spPr>
      </p:pic>
      <p:pic>
        <p:nvPicPr>
          <p:cNvPr id="1035" name="Picture 11"/>
          <p:cNvPicPr>
            <a:picLocks noChangeAspect="1" noChangeArrowheads="1"/>
          </p:cNvPicPr>
          <p:nvPr/>
        </p:nvPicPr>
        <p:blipFill>
          <a:blip r:embed="rId8"/>
          <a:srcRect t="15933"/>
          <a:stretch>
            <a:fillRect/>
          </a:stretch>
        </p:blipFill>
        <p:spPr bwMode="auto">
          <a:xfrm>
            <a:off x="3193455" y="5147431"/>
            <a:ext cx="2401038" cy="1138754"/>
          </a:xfrm>
          <a:prstGeom prst="rect">
            <a:avLst/>
          </a:prstGeom>
          <a:noFill/>
          <a:ln w="9525">
            <a:noFill/>
            <a:miter lim="800000"/>
            <a:headEnd/>
            <a:tailEnd/>
          </a:ln>
          <a:effectLst/>
        </p:spPr>
      </p:pic>
      <p:pic>
        <p:nvPicPr>
          <p:cNvPr id="1037" name="Picture 13" descr="http://www.ratem.org/web/_DTS7203.jpg"/>
          <p:cNvPicPr>
            <a:picLocks noChangeAspect="1" noChangeArrowheads="1"/>
          </p:cNvPicPr>
          <p:nvPr/>
        </p:nvPicPr>
        <p:blipFill>
          <a:blip r:embed="rId9" cstate="print"/>
          <a:srcRect/>
          <a:stretch>
            <a:fillRect/>
          </a:stretch>
        </p:blipFill>
        <p:spPr bwMode="auto">
          <a:xfrm>
            <a:off x="5682758" y="5147432"/>
            <a:ext cx="2384209" cy="1136293"/>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240142"/>
            <a:ext cx="9144000" cy="4571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pic>
        <p:nvPicPr>
          <p:cNvPr id="13" name="12 Resim" descr="abfg_davet.jpg"/>
          <p:cNvPicPr>
            <a:picLocks noChangeAspect="1"/>
          </p:cNvPicPr>
          <p:nvPr/>
        </p:nvPicPr>
        <p:blipFill>
          <a:blip r:embed="rId2"/>
          <a:srcRect l="4131" t="55769" r="4986" b="2368"/>
          <a:stretch>
            <a:fillRect/>
          </a:stretch>
        </p:blipFill>
        <p:spPr>
          <a:xfrm>
            <a:off x="714348" y="4429132"/>
            <a:ext cx="2439882" cy="1141385"/>
          </a:xfrm>
          <a:prstGeom prst="roundRect">
            <a:avLst>
              <a:gd name="adj" fmla="val 8594"/>
            </a:avLst>
          </a:prstGeom>
          <a:solidFill>
            <a:srgbClr val="FFFFFF">
              <a:shade val="85000"/>
            </a:srgbClr>
          </a:solidFill>
          <a:ln>
            <a:noFill/>
          </a:ln>
          <a:effectLst/>
        </p:spPr>
      </p:pic>
      <p:pic>
        <p:nvPicPr>
          <p:cNvPr id="14" name="13 Resim" descr="ABFG.jpg"/>
          <p:cNvPicPr>
            <a:picLocks noChangeAspect="1"/>
          </p:cNvPicPr>
          <p:nvPr/>
        </p:nvPicPr>
        <p:blipFill>
          <a:blip r:embed="rId3" cstate="print"/>
          <a:stretch>
            <a:fillRect/>
          </a:stretch>
        </p:blipFill>
        <p:spPr>
          <a:xfrm>
            <a:off x="285720" y="2571744"/>
            <a:ext cx="3253145" cy="1489330"/>
          </a:xfrm>
          <a:prstGeom prst="rect">
            <a:avLst/>
          </a:prstGeom>
        </p:spPr>
      </p:pic>
      <p:sp>
        <p:nvSpPr>
          <p:cNvPr id="17" name="16 Metin kutusu"/>
          <p:cNvSpPr txBox="1"/>
          <p:nvPr/>
        </p:nvSpPr>
        <p:spPr>
          <a:xfrm>
            <a:off x="4506057" y="2307450"/>
            <a:ext cx="4418166" cy="3970318"/>
          </a:xfrm>
          <a:prstGeom prst="rect">
            <a:avLst/>
          </a:prstGeom>
          <a:noFill/>
        </p:spPr>
        <p:txBody>
          <a:bodyPr wrap="square" rtlCol="0">
            <a:spAutoFit/>
          </a:bodyPr>
          <a:lstStyle/>
          <a:p>
            <a:r>
              <a:rPr lang="tr-TR" b="1" i="1" dirty="0" smtClean="0">
                <a:solidFill>
                  <a:srgbClr val="000000"/>
                </a:solidFill>
                <a:ea typeface="Calibri"/>
                <a:cs typeface="Calibri"/>
              </a:rPr>
              <a:t>Korsanla Mücadele Amaçlı Üniversiteliler Arası İletişim Fikirleri Yarışması</a:t>
            </a:r>
            <a:r>
              <a:rPr lang="tr-TR" i="1" dirty="0" smtClean="0">
                <a:solidFill>
                  <a:srgbClr val="000000"/>
                </a:solidFill>
                <a:ea typeface="Calibri"/>
                <a:cs typeface="Calibri"/>
              </a:rPr>
              <a:t>, Meslek Birliğimiz tarafından, Kültür ve Turizm Bakanlığı’nın katkılarıyla ilkini 2008-2009, ikincisini 2010, üçüncüsünü 2011, dördüncüsünü 2012 beşincisini 2013, altıncısını 2014 ve son olarak yedincisini 2015 yılında gerçekleştirmiş olduğu; fikir ve sanat eserleri alanında korsan uygulamaların sonlandırılması amacıyla </a:t>
            </a:r>
            <a:r>
              <a:rPr lang="tr-TR" b="1" i="1" dirty="0" smtClean="0">
                <a:solidFill>
                  <a:srgbClr val="000000"/>
                </a:solidFill>
                <a:ea typeface="Calibri"/>
                <a:cs typeface="Calibri"/>
              </a:rPr>
              <a:t>“Aklıma Bir Fikir Geldi” </a:t>
            </a:r>
            <a:r>
              <a:rPr lang="tr-TR" i="1" dirty="0" smtClean="0">
                <a:solidFill>
                  <a:srgbClr val="000000"/>
                </a:solidFill>
                <a:ea typeface="Calibri"/>
                <a:cs typeface="Calibri"/>
              </a:rPr>
              <a:t>sloganı çerçevesinde üniversite öğrencilerinin katılımıyla üretilecek olan eserlerin yarışmasını içeren bir etkinliktir. </a:t>
            </a:r>
          </a:p>
          <a:p>
            <a:endParaRPr lang="tr-TR" dirty="0"/>
          </a:p>
        </p:txBody>
      </p:sp>
      <p:sp>
        <p:nvSpPr>
          <p:cNvPr id="18" name="17 Dikdörtgen"/>
          <p:cNvSpPr/>
          <p:nvPr/>
        </p:nvSpPr>
        <p:spPr>
          <a:xfrm rot="5400000">
            <a:off x="1736696" y="3950812"/>
            <a:ext cx="4657724" cy="4220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240142"/>
            <a:ext cx="9144000" cy="4571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
        <p:nvSpPr>
          <p:cNvPr id="17" name="16 Metin kutusu"/>
          <p:cNvSpPr txBox="1"/>
          <p:nvPr/>
        </p:nvSpPr>
        <p:spPr>
          <a:xfrm>
            <a:off x="4506057" y="1643050"/>
            <a:ext cx="4418166" cy="5632311"/>
          </a:xfrm>
          <a:prstGeom prst="rect">
            <a:avLst/>
          </a:prstGeom>
          <a:noFill/>
        </p:spPr>
        <p:txBody>
          <a:bodyPr wrap="square" rtlCol="0">
            <a:spAutoFit/>
          </a:bodyPr>
          <a:lstStyle/>
          <a:p>
            <a:r>
              <a:rPr lang="tr-TR" i="1" dirty="0" smtClean="0">
                <a:solidFill>
                  <a:srgbClr val="000000"/>
                </a:solidFill>
                <a:ea typeface="Calibri"/>
                <a:cs typeface="Calibri"/>
              </a:rPr>
              <a:t>Fikri Haklar alanında, yasalar çerçevesinde gerçekleştirilen uygulamaların, toplum tarafından sahiplenilmesi, sürdürülebilir hale gelmesi için, kamu kuruluşlarının yanında; meslek kuruluşları, sivil toplum kuruluşları, basın yayın kuruluşları, sanatçılar ve yüksek öğretim dünyasının da gayret göstermesi, toplumda telif bilincini yerleştirmeye yönelik çalışmalar içerisinde olması gerekmektedir. </a:t>
            </a:r>
          </a:p>
          <a:p>
            <a:r>
              <a:rPr lang="tr-TR" i="1" dirty="0" smtClean="0">
                <a:solidFill>
                  <a:srgbClr val="000000"/>
                </a:solidFill>
                <a:ea typeface="Calibri"/>
                <a:cs typeface="Calibri"/>
              </a:rPr>
              <a:t>Telif hakları, toplumsal bilinç ve davranış biçimi gelişiminin sağlanması ile uygulanabilir hale gelir. Fikir ve sanatı üretenlerin saygınlığı, üretilenlerin bir değer olduğunu kabul eden bir toplumla başlar. Topluma mal olmuş, yaratıldığı ve üretildiği toplumun kimliğini yansıtan eserlerin, yine o toplumun koruması ile yaşayacağı mutlaktır. </a:t>
            </a:r>
          </a:p>
          <a:p>
            <a:endParaRPr lang="tr-TR" i="1" dirty="0" smtClean="0">
              <a:solidFill>
                <a:srgbClr val="000000"/>
              </a:solidFill>
              <a:ea typeface="Calibri"/>
              <a:cs typeface="Calibri"/>
            </a:endParaRPr>
          </a:p>
          <a:p>
            <a:endParaRPr lang="tr-TR" dirty="0"/>
          </a:p>
        </p:txBody>
      </p:sp>
      <p:sp>
        <p:nvSpPr>
          <p:cNvPr id="18" name="17 Dikdörtgen"/>
          <p:cNvSpPr/>
          <p:nvPr/>
        </p:nvSpPr>
        <p:spPr>
          <a:xfrm rot="5400000">
            <a:off x="1736696" y="3950812"/>
            <a:ext cx="4657724" cy="4220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pic>
        <p:nvPicPr>
          <p:cNvPr id="15362" name="Picture 2" descr="http://www.ratem.org/web/4493.jpg"/>
          <p:cNvPicPr>
            <a:picLocks noChangeAspect="1" noChangeArrowheads="1"/>
          </p:cNvPicPr>
          <p:nvPr/>
        </p:nvPicPr>
        <p:blipFill>
          <a:blip r:embed="rId2"/>
          <a:srcRect l="12092" r="10407" b="16354"/>
          <a:stretch>
            <a:fillRect/>
          </a:stretch>
        </p:blipFill>
        <p:spPr bwMode="auto">
          <a:xfrm>
            <a:off x="483548" y="1714488"/>
            <a:ext cx="3099310" cy="2428892"/>
          </a:xfrm>
          <a:prstGeom prst="rect">
            <a:avLst/>
          </a:prstGeom>
          <a:noFill/>
        </p:spPr>
      </p:pic>
      <p:pic>
        <p:nvPicPr>
          <p:cNvPr id="15364" name="Picture 4" descr="http://www.ratem.org/web/abfg2/birinci_odul.jpg"/>
          <p:cNvPicPr>
            <a:picLocks noChangeAspect="1" noChangeArrowheads="1"/>
          </p:cNvPicPr>
          <p:nvPr/>
        </p:nvPicPr>
        <p:blipFill>
          <a:blip r:embed="rId3"/>
          <a:srcRect r="2770"/>
          <a:stretch>
            <a:fillRect/>
          </a:stretch>
        </p:blipFill>
        <p:spPr bwMode="auto">
          <a:xfrm>
            <a:off x="483548" y="4357694"/>
            <a:ext cx="3099310" cy="214314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240142"/>
            <a:ext cx="9144000" cy="4571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
        <p:nvSpPr>
          <p:cNvPr id="17" name="16 Metin kutusu"/>
          <p:cNvSpPr txBox="1"/>
          <p:nvPr/>
        </p:nvSpPr>
        <p:spPr>
          <a:xfrm>
            <a:off x="4506057" y="1785927"/>
            <a:ext cx="4484108" cy="5355312"/>
          </a:xfrm>
          <a:prstGeom prst="rect">
            <a:avLst/>
          </a:prstGeom>
          <a:noFill/>
        </p:spPr>
        <p:txBody>
          <a:bodyPr wrap="square" rtlCol="0">
            <a:spAutoFit/>
          </a:bodyPr>
          <a:lstStyle/>
          <a:p>
            <a:r>
              <a:rPr lang="tr-TR" i="1" dirty="0" smtClean="0">
                <a:solidFill>
                  <a:srgbClr val="000000"/>
                </a:solidFill>
                <a:ea typeface="Calibri"/>
                <a:cs typeface="Calibri"/>
              </a:rPr>
              <a:t>Bunu sağlayacak en önemli araç kuşkusuz kitle iletişim araçlarıdır. Fikir ve sanat eserlerinin gelişmesi, çoğalması, bir anlamda, yayıncının topluma aktarabileceği fikir yelpazesini renklendirir ve büyütür. Yayıncı kuruluşlar, toplum ile fikir ve sanat eserleri arasında bir köprü oluşturmaktadır. Eser sahibi ve yayıncı açısından ortak bir fikirdir “telif hakkı”. “Aklıma Bir Fikir Geldi” Üniversiteler Arası İletişim Fikirleri Yarışması,  bu bilincin sağlanmasına katkı sunmak için konunun tarafı olan her kesimden,  sanatçılar,  akademisyenler, kamu ve özel kurum kuruluş yetkilileri, basın yayın dünyası ve üniversite öğrencilerini  “Fikri Mülkiyet Hakları” kavramı etrafında bir araya getirmeyi amaçlayan bir etkinliktir.</a:t>
            </a:r>
          </a:p>
          <a:p>
            <a:endParaRPr lang="tr-TR" i="1" dirty="0" smtClean="0">
              <a:solidFill>
                <a:srgbClr val="000000"/>
              </a:solidFill>
              <a:ea typeface="Calibri"/>
              <a:cs typeface="Calibri"/>
            </a:endParaRPr>
          </a:p>
          <a:p>
            <a:endParaRPr lang="tr-TR" dirty="0"/>
          </a:p>
        </p:txBody>
      </p:sp>
      <p:sp>
        <p:nvSpPr>
          <p:cNvPr id="18" name="17 Dikdörtgen"/>
          <p:cNvSpPr/>
          <p:nvPr/>
        </p:nvSpPr>
        <p:spPr>
          <a:xfrm rot="5400000">
            <a:off x="1736696" y="3950812"/>
            <a:ext cx="4657724" cy="4220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pic>
        <p:nvPicPr>
          <p:cNvPr id="14338" name="Picture 2" descr="http://www.ratem.org/web/ABFG01.jpg"/>
          <p:cNvPicPr>
            <a:picLocks noChangeAspect="1" noChangeArrowheads="1"/>
          </p:cNvPicPr>
          <p:nvPr/>
        </p:nvPicPr>
        <p:blipFill>
          <a:blip r:embed="rId2"/>
          <a:srcRect l="32143" t="13790" r="8333" b="31051"/>
          <a:stretch>
            <a:fillRect/>
          </a:stretch>
        </p:blipFill>
        <p:spPr bwMode="auto">
          <a:xfrm>
            <a:off x="417606" y="1643050"/>
            <a:ext cx="3434519" cy="1785950"/>
          </a:xfrm>
          <a:prstGeom prst="rect">
            <a:avLst/>
          </a:prstGeom>
          <a:noFill/>
        </p:spPr>
      </p:pic>
      <p:pic>
        <p:nvPicPr>
          <p:cNvPr id="14340" name="Picture 4" descr="http://www.ratem.org/web/4501.jpg"/>
          <p:cNvPicPr>
            <a:picLocks noChangeAspect="1" noChangeArrowheads="1"/>
          </p:cNvPicPr>
          <p:nvPr/>
        </p:nvPicPr>
        <p:blipFill>
          <a:blip r:embed="rId3"/>
          <a:srcRect l="13612"/>
          <a:stretch>
            <a:fillRect/>
          </a:stretch>
        </p:blipFill>
        <p:spPr bwMode="auto">
          <a:xfrm>
            <a:off x="417606" y="3714752"/>
            <a:ext cx="3443656" cy="250033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240142"/>
            <a:ext cx="9144000" cy="4571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
        <p:nvSpPr>
          <p:cNvPr id="17" name="16 Metin kutusu"/>
          <p:cNvSpPr txBox="1"/>
          <p:nvPr/>
        </p:nvSpPr>
        <p:spPr>
          <a:xfrm>
            <a:off x="4506057" y="2843942"/>
            <a:ext cx="4637943" cy="2862322"/>
          </a:xfrm>
          <a:prstGeom prst="rect">
            <a:avLst/>
          </a:prstGeom>
          <a:noFill/>
        </p:spPr>
        <p:txBody>
          <a:bodyPr wrap="square" rtlCol="0">
            <a:spAutoFit/>
          </a:bodyPr>
          <a:lstStyle/>
          <a:p>
            <a:r>
              <a:rPr lang="tr-TR" i="1" dirty="0" smtClean="0">
                <a:solidFill>
                  <a:srgbClr val="000000"/>
                </a:solidFill>
                <a:ea typeface="Calibri"/>
                <a:cs typeface="Calibri"/>
              </a:rPr>
              <a:t>Etkinlik kapsamında her yıl,</a:t>
            </a:r>
          </a:p>
          <a:p>
            <a:endParaRPr lang="tr-TR" i="1" dirty="0">
              <a:solidFill>
                <a:srgbClr val="000000"/>
              </a:solidFill>
              <a:ea typeface="Calibri"/>
              <a:cs typeface="Calibri"/>
            </a:endParaRPr>
          </a:p>
          <a:p>
            <a:pPr>
              <a:buFont typeface="Arial" pitchFamily="34" charset="0"/>
              <a:buChar char="•"/>
            </a:pPr>
            <a:r>
              <a:rPr lang="tr-TR" b="1" i="1" dirty="0" smtClean="0">
                <a:solidFill>
                  <a:srgbClr val="000000"/>
                </a:solidFill>
                <a:ea typeface="Calibri"/>
                <a:cs typeface="Calibri"/>
              </a:rPr>
              <a:t>İletişim Fikirleri Yarışması ve Ödül Töreni</a:t>
            </a:r>
          </a:p>
          <a:p>
            <a:pPr>
              <a:buFont typeface="Arial" pitchFamily="34" charset="0"/>
              <a:buChar char="•"/>
            </a:pPr>
            <a:endParaRPr lang="tr-TR" b="1" i="1" dirty="0">
              <a:solidFill>
                <a:srgbClr val="000000"/>
              </a:solidFill>
              <a:ea typeface="Calibri"/>
              <a:cs typeface="Calibri"/>
            </a:endParaRPr>
          </a:p>
          <a:p>
            <a:pPr>
              <a:buFont typeface="Arial" pitchFamily="34" charset="0"/>
              <a:buChar char="•"/>
            </a:pPr>
            <a:r>
              <a:rPr lang="tr-TR" b="1" i="1" dirty="0" smtClean="0">
                <a:solidFill>
                  <a:srgbClr val="000000"/>
                </a:solidFill>
                <a:ea typeface="Calibri"/>
                <a:cs typeface="Calibri"/>
              </a:rPr>
              <a:t>Fikri Mülkiyet Hakları Konferansları</a:t>
            </a:r>
          </a:p>
          <a:p>
            <a:pPr>
              <a:buFont typeface="Arial" pitchFamily="34" charset="0"/>
              <a:buChar char="•"/>
            </a:pPr>
            <a:endParaRPr lang="tr-TR" b="1" i="1" dirty="0">
              <a:solidFill>
                <a:srgbClr val="000000"/>
              </a:solidFill>
              <a:ea typeface="Calibri"/>
              <a:cs typeface="Calibri"/>
            </a:endParaRPr>
          </a:p>
          <a:p>
            <a:pPr>
              <a:buFont typeface="Arial" pitchFamily="34" charset="0"/>
              <a:buChar char="•"/>
            </a:pPr>
            <a:r>
              <a:rPr lang="tr-TR" b="1" i="1" dirty="0" smtClean="0">
                <a:solidFill>
                  <a:srgbClr val="000000"/>
                </a:solidFill>
                <a:ea typeface="Calibri"/>
                <a:cs typeface="Calibri"/>
              </a:rPr>
              <a:t>“Aklıma Bir Fikir Geldi” Sergileri </a:t>
            </a:r>
            <a:r>
              <a:rPr lang="tr-TR" i="1" dirty="0" smtClean="0">
                <a:solidFill>
                  <a:srgbClr val="000000"/>
                </a:solidFill>
                <a:ea typeface="Calibri"/>
                <a:cs typeface="Calibri"/>
              </a:rPr>
              <a:t>düzenlenmektedir.</a:t>
            </a:r>
          </a:p>
          <a:p>
            <a:endParaRPr lang="tr-TR" i="1" dirty="0" smtClean="0">
              <a:solidFill>
                <a:srgbClr val="000000"/>
              </a:solidFill>
              <a:ea typeface="Calibri"/>
              <a:cs typeface="Calibri"/>
            </a:endParaRPr>
          </a:p>
          <a:p>
            <a:endParaRPr lang="tr-TR" dirty="0"/>
          </a:p>
        </p:txBody>
      </p:sp>
      <p:sp>
        <p:nvSpPr>
          <p:cNvPr id="18" name="17 Dikdörtgen"/>
          <p:cNvSpPr/>
          <p:nvPr/>
        </p:nvSpPr>
        <p:spPr>
          <a:xfrm rot="5400000">
            <a:off x="1736696" y="3950812"/>
            <a:ext cx="4657724" cy="4220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pic>
        <p:nvPicPr>
          <p:cNvPr id="18434" name="Picture 2"/>
          <p:cNvPicPr>
            <a:picLocks noChangeAspect="1" noChangeArrowheads="1"/>
          </p:cNvPicPr>
          <p:nvPr/>
        </p:nvPicPr>
        <p:blipFill>
          <a:blip r:embed="rId2" cstate="print"/>
          <a:srcRect/>
          <a:stretch>
            <a:fillRect/>
          </a:stretch>
        </p:blipFill>
        <p:spPr bwMode="auto">
          <a:xfrm>
            <a:off x="219777" y="1428736"/>
            <a:ext cx="3741150" cy="2842206"/>
          </a:xfrm>
          <a:prstGeom prst="rect">
            <a:avLst/>
          </a:prstGeom>
          <a:noFill/>
          <a:ln w="9525">
            <a:solidFill>
              <a:schemeClr val="tx1"/>
            </a:solid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219777" y="4500571"/>
            <a:ext cx="3758738" cy="20146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itvf_2015_brochure (1)_Page_2.jpg"/>
          <p:cNvPicPr>
            <a:picLocks noChangeAspect="1"/>
          </p:cNvPicPr>
          <p:nvPr/>
        </p:nvPicPr>
        <p:blipFill>
          <a:blip r:embed="rId2" cstate="screen"/>
          <a:srcRect t="2231" b="27690"/>
          <a:stretch>
            <a:fillRect/>
          </a:stretch>
        </p:blipFill>
        <p:spPr>
          <a:xfrm>
            <a:off x="395536" y="1925296"/>
            <a:ext cx="8424936" cy="4168000"/>
          </a:xfrm>
          <a:prstGeom prst="rect">
            <a:avLst/>
          </a:prstGeom>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240142"/>
            <a:ext cx="9144000" cy="4571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
        <p:nvSpPr>
          <p:cNvPr id="17" name="16 Metin kutusu"/>
          <p:cNvSpPr txBox="1"/>
          <p:nvPr/>
        </p:nvSpPr>
        <p:spPr>
          <a:xfrm>
            <a:off x="4506057" y="2843942"/>
            <a:ext cx="4637943" cy="2862322"/>
          </a:xfrm>
          <a:prstGeom prst="rect">
            <a:avLst/>
          </a:prstGeom>
          <a:noFill/>
        </p:spPr>
        <p:txBody>
          <a:bodyPr wrap="square" rtlCol="0">
            <a:spAutoFit/>
          </a:bodyPr>
          <a:lstStyle/>
          <a:p>
            <a:r>
              <a:rPr lang="tr-TR" i="1" dirty="0" smtClean="0">
                <a:solidFill>
                  <a:srgbClr val="000000"/>
                </a:solidFill>
                <a:ea typeface="Calibri"/>
                <a:cs typeface="Calibri"/>
              </a:rPr>
              <a:t>Etkinlik kapsamında her yıl,</a:t>
            </a:r>
          </a:p>
          <a:p>
            <a:endParaRPr lang="tr-TR" i="1" dirty="0">
              <a:solidFill>
                <a:srgbClr val="000000"/>
              </a:solidFill>
              <a:ea typeface="Calibri"/>
              <a:cs typeface="Calibri"/>
            </a:endParaRPr>
          </a:p>
          <a:p>
            <a:pPr>
              <a:buFont typeface="Arial" pitchFamily="34" charset="0"/>
              <a:buChar char="•"/>
            </a:pPr>
            <a:r>
              <a:rPr lang="tr-TR" b="1" i="1" dirty="0" smtClean="0">
                <a:solidFill>
                  <a:srgbClr val="000000"/>
                </a:solidFill>
                <a:ea typeface="Calibri"/>
                <a:cs typeface="Calibri"/>
              </a:rPr>
              <a:t>İletişim Fikirleri Yarışması ve Ödül Töreni</a:t>
            </a:r>
          </a:p>
          <a:p>
            <a:pPr>
              <a:buFont typeface="Arial" pitchFamily="34" charset="0"/>
              <a:buChar char="•"/>
            </a:pPr>
            <a:endParaRPr lang="tr-TR" b="1" i="1" dirty="0">
              <a:solidFill>
                <a:srgbClr val="000000"/>
              </a:solidFill>
              <a:ea typeface="Calibri"/>
              <a:cs typeface="Calibri"/>
            </a:endParaRPr>
          </a:p>
          <a:p>
            <a:pPr>
              <a:buFont typeface="Arial" pitchFamily="34" charset="0"/>
              <a:buChar char="•"/>
            </a:pPr>
            <a:r>
              <a:rPr lang="tr-TR" b="1" i="1" dirty="0" smtClean="0">
                <a:solidFill>
                  <a:srgbClr val="000000"/>
                </a:solidFill>
                <a:ea typeface="Calibri"/>
                <a:cs typeface="Calibri"/>
              </a:rPr>
              <a:t>Fikri Mülkiyet Hakları Konferansları</a:t>
            </a:r>
          </a:p>
          <a:p>
            <a:pPr>
              <a:buFont typeface="Arial" pitchFamily="34" charset="0"/>
              <a:buChar char="•"/>
            </a:pPr>
            <a:endParaRPr lang="tr-TR" b="1" i="1" dirty="0">
              <a:solidFill>
                <a:srgbClr val="000000"/>
              </a:solidFill>
              <a:ea typeface="Calibri"/>
              <a:cs typeface="Calibri"/>
            </a:endParaRPr>
          </a:p>
          <a:p>
            <a:pPr>
              <a:buFont typeface="Arial" pitchFamily="34" charset="0"/>
              <a:buChar char="•"/>
            </a:pPr>
            <a:r>
              <a:rPr lang="tr-TR" b="1" i="1" dirty="0" smtClean="0">
                <a:solidFill>
                  <a:srgbClr val="000000"/>
                </a:solidFill>
                <a:ea typeface="Calibri"/>
                <a:cs typeface="Calibri"/>
              </a:rPr>
              <a:t>“Aklıma Bir Fikir Geldi” Sergileri </a:t>
            </a:r>
            <a:r>
              <a:rPr lang="tr-TR" i="1" dirty="0" smtClean="0">
                <a:solidFill>
                  <a:srgbClr val="000000"/>
                </a:solidFill>
                <a:ea typeface="Calibri"/>
                <a:cs typeface="Calibri"/>
              </a:rPr>
              <a:t>düzenlenmektedir.</a:t>
            </a:r>
          </a:p>
          <a:p>
            <a:endParaRPr lang="tr-TR" i="1" dirty="0" smtClean="0">
              <a:solidFill>
                <a:srgbClr val="000000"/>
              </a:solidFill>
              <a:ea typeface="Calibri"/>
              <a:cs typeface="Calibri"/>
            </a:endParaRPr>
          </a:p>
          <a:p>
            <a:endParaRPr lang="tr-TR" dirty="0"/>
          </a:p>
        </p:txBody>
      </p:sp>
      <p:sp>
        <p:nvSpPr>
          <p:cNvPr id="18" name="17 Dikdörtgen"/>
          <p:cNvSpPr/>
          <p:nvPr/>
        </p:nvSpPr>
        <p:spPr>
          <a:xfrm rot="5400000">
            <a:off x="1736696" y="3950812"/>
            <a:ext cx="4657724" cy="4220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pic>
        <p:nvPicPr>
          <p:cNvPr id="19458" name="Picture 2" descr="http://www.ratem.org/web/IMG_9507.JPG"/>
          <p:cNvPicPr>
            <a:picLocks noChangeAspect="1" noChangeArrowheads="1"/>
          </p:cNvPicPr>
          <p:nvPr/>
        </p:nvPicPr>
        <p:blipFill>
          <a:blip r:embed="rId2"/>
          <a:srcRect l="12705" t="7479" r="21011" b="12741"/>
          <a:stretch>
            <a:fillRect/>
          </a:stretch>
        </p:blipFill>
        <p:spPr bwMode="auto">
          <a:xfrm>
            <a:off x="417605" y="3929066"/>
            <a:ext cx="3536181" cy="2357454"/>
          </a:xfrm>
          <a:prstGeom prst="rect">
            <a:avLst/>
          </a:prstGeom>
          <a:noFill/>
        </p:spPr>
      </p:pic>
      <p:pic>
        <p:nvPicPr>
          <p:cNvPr id="19460" name="Picture 4" descr="http://www.ratem.org/web/IMG_9595.JPG"/>
          <p:cNvPicPr>
            <a:picLocks noChangeAspect="1" noChangeArrowheads="1"/>
          </p:cNvPicPr>
          <p:nvPr/>
        </p:nvPicPr>
        <p:blipFill>
          <a:blip r:embed="rId3"/>
          <a:srcRect r="25926"/>
          <a:stretch>
            <a:fillRect/>
          </a:stretch>
        </p:blipFill>
        <p:spPr bwMode="auto">
          <a:xfrm>
            <a:off x="417605" y="1643050"/>
            <a:ext cx="3531185" cy="2214578"/>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240142"/>
            <a:ext cx="9144000" cy="4571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
        <p:nvSpPr>
          <p:cNvPr id="17" name="16 Metin kutusu"/>
          <p:cNvSpPr txBox="1"/>
          <p:nvPr/>
        </p:nvSpPr>
        <p:spPr>
          <a:xfrm>
            <a:off x="4506057" y="1643051"/>
            <a:ext cx="4637943" cy="4955203"/>
          </a:xfrm>
          <a:prstGeom prst="rect">
            <a:avLst/>
          </a:prstGeom>
          <a:noFill/>
        </p:spPr>
        <p:txBody>
          <a:bodyPr wrap="square" rtlCol="0">
            <a:spAutoFit/>
          </a:bodyPr>
          <a:lstStyle/>
          <a:p>
            <a:r>
              <a:rPr lang="tr-TR" b="1" i="1" dirty="0" smtClean="0">
                <a:solidFill>
                  <a:srgbClr val="000000"/>
                </a:solidFill>
                <a:ea typeface="Calibri"/>
                <a:cs typeface="Calibri"/>
              </a:rPr>
              <a:t>İletişim Fikirleri Yarışması’nda</a:t>
            </a:r>
          </a:p>
          <a:p>
            <a:endParaRPr lang="tr-TR" b="1" i="1" dirty="0">
              <a:solidFill>
                <a:srgbClr val="000000"/>
              </a:solidFill>
              <a:ea typeface="Calibri"/>
              <a:cs typeface="Calibri"/>
            </a:endParaRPr>
          </a:p>
          <a:p>
            <a:r>
              <a:rPr lang="tr-TR" b="1" i="1" dirty="0" smtClean="0">
                <a:solidFill>
                  <a:srgbClr val="000000"/>
                </a:solidFill>
                <a:ea typeface="Calibri"/>
                <a:cs typeface="Calibri"/>
              </a:rPr>
              <a:t>Gazete-Dergi / Radyo / Televizyon </a:t>
            </a:r>
            <a:r>
              <a:rPr lang="tr-TR" i="1" dirty="0" smtClean="0">
                <a:solidFill>
                  <a:srgbClr val="000000"/>
                </a:solidFill>
                <a:ea typeface="Calibri"/>
                <a:cs typeface="Calibri"/>
              </a:rPr>
              <a:t>dallarında</a:t>
            </a:r>
          </a:p>
          <a:p>
            <a:r>
              <a:rPr lang="tr-TR" i="1" dirty="0" smtClean="0">
                <a:solidFill>
                  <a:srgbClr val="000000"/>
                </a:solidFill>
                <a:ea typeface="Calibri"/>
                <a:cs typeface="Calibri"/>
              </a:rPr>
              <a:t>1.</a:t>
            </a:r>
            <a:r>
              <a:rPr lang="tr-TR" i="1" dirty="0" err="1" smtClean="0">
                <a:solidFill>
                  <a:srgbClr val="000000"/>
                </a:solidFill>
                <a:ea typeface="Calibri"/>
                <a:cs typeface="Calibri"/>
              </a:rPr>
              <a:t>lik</a:t>
            </a:r>
            <a:r>
              <a:rPr lang="tr-TR" i="1" dirty="0" smtClean="0">
                <a:solidFill>
                  <a:srgbClr val="000000"/>
                </a:solidFill>
                <a:ea typeface="Calibri"/>
                <a:cs typeface="Calibri"/>
              </a:rPr>
              <a:t>, 2.</a:t>
            </a:r>
            <a:r>
              <a:rPr lang="tr-TR" i="1" dirty="0" err="1" smtClean="0">
                <a:solidFill>
                  <a:srgbClr val="000000"/>
                </a:solidFill>
                <a:ea typeface="Calibri"/>
                <a:cs typeface="Calibri"/>
              </a:rPr>
              <a:t>lik</a:t>
            </a:r>
            <a:r>
              <a:rPr lang="tr-TR" i="1" dirty="0" smtClean="0">
                <a:solidFill>
                  <a:srgbClr val="000000"/>
                </a:solidFill>
                <a:ea typeface="Calibri"/>
                <a:cs typeface="Calibri"/>
              </a:rPr>
              <a:t>, 3.lük olmak üzere dokuz derece ödülü verilmektedir. Süreç içinde Seçici Kurulların gerek gördüğü durumlarda Mansiyon ve Özel ödül kategorilerinde de ödüller verilmiştir.</a:t>
            </a:r>
          </a:p>
          <a:p>
            <a:endParaRPr lang="tr-TR" i="1" dirty="0">
              <a:solidFill>
                <a:srgbClr val="000000"/>
              </a:solidFill>
              <a:ea typeface="Calibri"/>
              <a:cs typeface="Calibri"/>
            </a:endParaRPr>
          </a:p>
          <a:p>
            <a:r>
              <a:rPr lang="tr-TR" i="1" dirty="0" smtClean="0">
                <a:solidFill>
                  <a:srgbClr val="000000"/>
                </a:solidFill>
                <a:ea typeface="Calibri"/>
                <a:cs typeface="Calibri"/>
              </a:rPr>
              <a:t>Dereceye giren eser sahiplerine ayrıca para ödülleri de verilmektedir.</a:t>
            </a:r>
          </a:p>
          <a:p>
            <a:endParaRPr lang="tr-TR" i="1" dirty="0">
              <a:solidFill>
                <a:srgbClr val="000000"/>
              </a:solidFill>
              <a:ea typeface="Calibri"/>
              <a:cs typeface="Calibri"/>
            </a:endParaRPr>
          </a:p>
          <a:p>
            <a:r>
              <a:rPr lang="tr-TR" sz="1600" b="1" u="sng" dirty="0" smtClean="0"/>
              <a:t>TELEVİZYON</a:t>
            </a:r>
            <a:r>
              <a:rPr lang="tr-TR" sz="1600" dirty="0"/>
              <a:t> </a:t>
            </a:r>
            <a:br>
              <a:rPr lang="tr-TR" sz="1600" dirty="0"/>
            </a:br>
            <a:r>
              <a:rPr lang="tr-TR" sz="1600" dirty="0" smtClean="0"/>
              <a:t>1. </a:t>
            </a:r>
            <a:r>
              <a:rPr lang="tr-TR" sz="1600" dirty="0"/>
              <a:t>: 4.000 TL</a:t>
            </a:r>
            <a:br>
              <a:rPr lang="tr-TR" sz="1600" dirty="0"/>
            </a:br>
            <a:r>
              <a:rPr lang="tr-TR" sz="1600" dirty="0" smtClean="0"/>
              <a:t>2. </a:t>
            </a:r>
            <a:r>
              <a:rPr lang="tr-TR" sz="1600" dirty="0"/>
              <a:t>: 3.000 TL</a:t>
            </a:r>
            <a:br>
              <a:rPr lang="tr-TR" sz="1600" dirty="0"/>
            </a:br>
            <a:r>
              <a:rPr lang="tr-TR" sz="1600" dirty="0" smtClean="0"/>
              <a:t>3.:  2.000 </a:t>
            </a:r>
            <a:r>
              <a:rPr lang="tr-TR" sz="1600" dirty="0"/>
              <a:t>TL</a:t>
            </a:r>
            <a:br>
              <a:rPr lang="tr-TR" sz="1600" dirty="0"/>
            </a:br>
            <a:endParaRPr lang="tr-TR" i="1" dirty="0" smtClean="0">
              <a:solidFill>
                <a:srgbClr val="000000"/>
              </a:solidFill>
              <a:ea typeface="Calibri"/>
              <a:cs typeface="Calibri"/>
            </a:endParaRPr>
          </a:p>
          <a:p>
            <a:endParaRPr lang="tr-TR" i="1" dirty="0" smtClean="0">
              <a:solidFill>
                <a:srgbClr val="000000"/>
              </a:solidFill>
              <a:ea typeface="Calibri"/>
              <a:cs typeface="Calibri"/>
            </a:endParaRPr>
          </a:p>
          <a:p>
            <a:endParaRPr lang="tr-TR" dirty="0"/>
          </a:p>
        </p:txBody>
      </p:sp>
      <p:sp>
        <p:nvSpPr>
          <p:cNvPr id="18" name="17 Dikdörtgen"/>
          <p:cNvSpPr/>
          <p:nvPr/>
        </p:nvSpPr>
        <p:spPr>
          <a:xfrm rot="5400000">
            <a:off x="1736696" y="3950812"/>
            <a:ext cx="4657724" cy="4220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pic>
        <p:nvPicPr>
          <p:cNvPr id="20482" name="Picture 2" descr="http://www.ratem.org/web/_DTS7138.jpg"/>
          <p:cNvPicPr>
            <a:picLocks noChangeAspect="1" noChangeArrowheads="1"/>
          </p:cNvPicPr>
          <p:nvPr/>
        </p:nvPicPr>
        <p:blipFill>
          <a:blip r:embed="rId2"/>
          <a:srcRect l="15885" t="1216" r="13021" b="3944"/>
          <a:stretch>
            <a:fillRect/>
          </a:stretch>
        </p:blipFill>
        <p:spPr bwMode="auto">
          <a:xfrm>
            <a:off x="153835" y="2285992"/>
            <a:ext cx="3692795" cy="3143272"/>
          </a:xfrm>
          <a:prstGeom prst="rect">
            <a:avLst/>
          </a:prstGeom>
          <a:noFill/>
        </p:spPr>
      </p:pic>
      <p:sp>
        <p:nvSpPr>
          <p:cNvPr id="11" name="10 Dikdörtgen"/>
          <p:cNvSpPr/>
          <p:nvPr/>
        </p:nvSpPr>
        <p:spPr>
          <a:xfrm>
            <a:off x="5912852" y="4643446"/>
            <a:ext cx="1692515" cy="1077218"/>
          </a:xfrm>
          <a:prstGeom prst="rect">
            <a:avLst/>
          </a:prstGeom>
        </p:spPr>
        <p:txBody>
          <a:bodyPr wrap="square">
            <a:spAutoFit/>
          </a:bodyPr>
          <a:lstStyle/>
          <a:p>
            <a:r>
              <a:rPr lang="tr-TR" sz="1600" b="1" u="sng" dirty="0" smtClean="0">
                <a:solidFill>
                  <a:prstClr val="black"/>
                </a:solidFill>
              </a:rPr>
              <a:t>RADYO</a:t>
            </a:r>
            <a:r>
              <a:rPr lang="tr-TR" sz="1600" dirty="0">
                <a:solidFill>
                  <a:prstClr val="black"/>
                </a:solidFill>
              </a:rPr>
              <a:t> </a:t>
            </a:r>
            <a:br>
              <a:rPr lang="tr-TR" sz="1600" dirty="0">
                <a:solidFill>
                  <a:prstClr val="black"/>
                </a:solidFill>
              </a:rPr>
            </a:br>
            <a:r>
              <a:rPr lang="tr-TR" sz="1600" dirty="0">
                <a:solidFill>
                  <a:prstClr val="black"/>
                </a:solidFill>
              </a:rPr>
              <a:t>1. : </a:t>
            </a:r>
            <a:r>
              <a:rPr lang="tr-TR" sz="1600" dirty="0" smtClean="0">
                <a:solidFill>
                  <a:prstClr val="black"/>
                </a:solidFill>
              </a:rPr>
              <a:t>2.000 </a:t>
            </a:r>
            <a:r>
              <a:rPr lang="tr-TR" sz="1600" dirty="0">
                <a:solidFill>
                  <a:prstClr val="black"/>
                </a:solidFill>
              </a:rPr>
              <a:t>TL</a:t>
            </a:r>
            <a:br>
              <a:rPr lang="tr-TR" sz="1600" dirty="0">
                <a:solidFill>
                  <a:prstClr val="black"/>
                </a:solidFill>
              </a:rPr>
            </a:br>
            <a:r>
              <a:rPr lang="tr-TR" sz="1600" dirty="0">
                <a:solidFill>
                  <a:prstClr val="black"/>
                </a:solidFill>
              </a:rPr>
              <a:t>2. : </a:t>
            </a:r>
            <a:r>
              <a:rPr lang="tr-TR" sz="1600" dirty="0" smtClean="0">
                <a:solidFill>
                  <a:prstClr val="black"/>
                </a:solidFill>
              </a:rPr>
              <a:t>1.500 </a:t>
            </a:r>
            <a:r>
              <a:rPr lang="tr-TR" sz="1600" dirty="0">
                <a:solidFill>
                  <a:prstClr val="black"/>
                </a:solidFill>
              </a:rPr>
              <a:t>TL</a:t>
            </a:r>
            <a:br>
              <a:rPr lang="tr-TR" sz="1600" dirty="0">
                <a:solidFill>
                  <a:prstClr val="black"/>
                </a:solidFill>
              </a:rPr>
            </a:br>
            <a:r>
              <a:rPr lang="tr-TR" sz="1600" dirty="0">
                <a:solidFill>
                  <a:prstClr val="black"/>
                </a:solidFill>
              </a:rPr>
              <a:t>3.:  </a:t>
            </a:r>
            <a:r>
              <a:rPr lang="tr-TR" sz="1600" dirty="0" smtClean="0">
                <a:solidFill>
                  <a:prstClr val="black"/>
                </a:solidFill>
              </a:rPr>
              <a:t>1.000 </a:t>
            </a:r>
            <a:r>
              <a:rPr lang="tr-TR" sz="1600" dirty="0">
                <a:solidFill>
                  <a:prstClr val="black"/>
                </a:solidFill>
              </a:rPr>
              <a:t>TL</a:t>
            </a:r>
            <a:endParaRPr lang="tr-TR" dirty="0"/>
          </a:p>
        </p:txBody>
      </p:sp>
      <p:sp>
        <p:nvSpPr>
          <p:cNvPr id="12" name="11 Dikdörtgen"/>
          <p:cNvSpPr/>
          <p:nvPr/>
        </p:nvSpPr>
        <p:spPr>
          <a:xfrm>
            <a:off x="7275654" y="4643446"/>
            <a:ext cx="1692515" cy="1077218"/>
          </a:xfrm>
          <a:prstGeom prst="rect">
            <a:avLst/>
          </a:prstGeom>
        </p:spPr>
        <p:txBody>
          <a:bodyPr wrap="square">
            <a:spAutoFit/>
          </a:bodyPr>
          <a:lstStyle/>
          <a:p>
            <a:r>
              <a:rPr lang="tr-TR" sz="1600" b="1" u="sng" dirty="0" smtClean="0">
                <a:solidFill>
                  <a:prstClr val="black"/>
                </a:solidFill>
              </a:rPr>
              <a:t>GAZETE-DERGİ</a:t>
            </a:r>
            <a:r>
              <a:rPr lang="tr-TR" sz="1600" dirty="0">
                <a:solidFill>
                  <a:prstClr val="black"/>
                </a:solidFill>
              </a:rPr>
              <a:t> </a:t>
            </a:r>
            <a:br>
              <a:rPr lang="tr-TR" sz="1600" dirty="0">
                <a:solidFill>
                  <a:prstClr val="black"/>
                </a:solidFill>
              </a:rPr>
            </a:br>
            <a:r>
              <a:rPr lang="tr-TR" sz="1600" dirty="0">
                <a:solidFill>
                  <a:prstClr val="black"/>
                </a:solidFill>
              </a:rPr>
              <a:t>1. : </a:t>
            </a:r>
            <a:r>
              <a:rPr lang="tr-TR" sz="1600" dirty="0" smtClean="0">
                <a:solidFill>
                  <a:prstClr val="black"/>
                </a:solidFill>
              </a:rPr>
              <a:t>2.000 </a:t>
            </a:r>
            <a:r>
              <a:rPr lang="tr-TR" sz="1600" dirty="0">
                <a:solidFill>
                  <a:prstClr val="black"/>
                </a:solidFill>
              </a:rPr>
              <a:t>TL</a:t>
            </a:r>
            <a:br>
              <a:rPr lang="tr-TR" sz="1600" dirty="0">
                <a:solidFill>
                  <a:prstClr val="black"/>
                </a:solidFill>
              </a:rPr>
            </a:br>
            <a:r>
              <a:rPr lang="tr-TR" sz="1600" dirty="0">
                <a:solidFill>
                  <a:prstClr val="black"/>
                </a:solidFill>
              </a:rPr>
              <a:t>2. : </a:t>
            </a:r>
            <a:r>
              <a:rPr lang="tr-TR" sz="1600" dirty="0" smtClean="0">
                <a:solidFill>
                  <a:prstClr val="black"/>
                </a:solidFill>
              </a:rPr>
              <a:t>1.500 </a:t>
            </a:r>
            <a:r>
              <a:rPr lang="tr-TR" sz="1600" dirty="0">
                <a:solidFill>
                  <a:prstClr val="black"/>
                </a:solidFill>
              </a:rPr>
              <a:t>TL</a:t>
            </a:r>
            <a:br>
              <a:rPr lang="tr-TR" sz="1600" dirty="0">
                <a:solidFill>
                  <a:prstClr val="black"/>
                </a:solidFill>
              </a:rPr>
            </a:br>
            <a:r>
              <a:rPr lang="tr-TR" sz="1600" dirty="0">
                <a:solidFill>
                  <a:prstClr val="black"/>
                </a:solidFill>
              </a:rPr>
              <a:t>3.:  </a:t>
            </a:r>
            <a:r>
              <a:rPr lang="tr-TR" sz="1600" dirty="0" smtClean="0">
                <a:solidFill>
                  <a:prstClr val="black"/>
                </a:solidFill>
              </a:rPr>
              <a:t>1.000 </a:t>
            </a:r>
            <a:r>
              <a:rPr lang="tr-TR" sz="1600" dirty="0">
                <a:solidFill>
                  <a:prstClr val="black"/>
                </a:solidFill>
              </a:rPr>
              <a:t>TL</a:t>
            </a:r>
            <a:endParaRPr lang="tr-T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240142"/>
            <a:ext cx="9144000" cy="4571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
        <p:nvSpPr>
          <p:cNvPr id="13" name="12 Metin kutusu"/>
          <p:cNvSpPr txBox="1"/>
          <p:nvPr/>
        </p:nvSpPr>
        <p:spPr>
          <a:xfrm>
            <a:off x="945148" y="5941100"/>
            <a:ext cx="3363081" cy="800449"/>
          </a:xfrm>
          <a:prstGeom prst="rect">
            <a:avLst/>
          </a:prstGeom>
          <a:noFill/>
        </p:spPr>
        <p:txBody>
          <a:bodyPr wrap="square" lIns="122147" tIns="61074" rIns="122147" bIns="61074" rtlCol="0">
            <a:spAutoFit/>
          </a:bodyPr>
          <a:lstStyle/>
          <a:p>
            <a:r>
              <a:rPr lang="tr-TR" sz="1100" b="1" dirty="0" smtClean="0"/>
              <a:t>ABFG VII - TELEVİZYON KATEGORİSİ –  BİRİNCİLİK ÖDÜLÜ </a:t>
            </a:r>
            <a:r>
              <a:rPr lang="tr-TR" sz="1100" dirty="0" smtClean="0"/>
              <a:t/>
            </a:r>
            <a:br>
              <a:rPr lang="tr-TR" sz="1100" dirty="0" smtClean="0"/>
            </a:br>
            <a:r>
              <a:rPr lang="tr-TR" sz="1100" b="1" dirty="0" smtClean="0"/>
              <a:t/>
            </a:r>
            <a:br>
              <a:rPr lang="tr-TR" sz="1100" b="1" dirty="0" smtClean="0"/>
            </a:br>
            <a:endParaRPr lang="tr-TR" sz="1100" dirty="0"/>
          </a:p>
        </p:txBody>
      </p:sp>
      <p:sp>
        <p:nvSpPr>
          <p:cNvPr id="14" name="13 Dikdörtgen"/>
          <p:cNvSpPr/>
          <p:nvPr/>
        </p:nvSpPr>
        <p:spPr>
          <a:xfrm>
            <a:off x="4786314" y="5945708"/>
            <a:ext cx="4572000" cy="769441"/>
          </a:xfrm>
          <a:prstGeom prst="rect">
            <a:avLst/>
          </a:prstGeom>
        </p:spPr>
        <p:txBody>
          <a:bodyPr>
            <a:spAutoFit/>
          </a:bodyPr>
          <a:lstStyle/>
          <a:p>
            <a:r>
              <a:rPr lang="tr-TR" sz="1100" b="1" dirty="0" smtClean="0"/>
              <a:t>Marmara Üniversitesi –  Güzel Sanatlar Fakültesi</a:t>
            </a:r>
            <a:r>
              <a:rPr lang="tr-TR" sz="1100" dirty="0" smtClean="0"/>
              <a:t/>
            </a:r>
            <a:br>
              <a:rPr lang="tr-TR" sz="1100" dirty="0" smtClean="0"/>
            </a:br>
            <a:r>
              <a:rPr lang="tr-TR" sz="1100" b="1" dirty="0" smtClean="0"/>
              <a:t>RUMUZ: </a:t>
            </a:r>
            <a:r>
              <a:rPr lang="tr-TR" sz="1100" dirty="0" smtClean="0"/>
              <a:t>BRAVO</a:t>
            </a:r>
            <a:br>
              <a:rPr lang="tr-TR" sz="1100" dirty="0" smtClean="0"/>
            </a:br>
            <a:r>
              <a:rPr lang="tr-TR" sz="1100" b="1" dirty="0" smtClean="0"/>
              <a:t>ESER SAHİPLERİ:</a:t>
            </a:r>
            <a:r>
              <a:rPr lang="tr-TR" sz="1100" dirty="0" smtClean="0"/>
              <a:t> İrfan TÜRKKAN, Anıl YALÇIN</a:t>
            </a:r>
            <a:br>
              <a:rPr lang="tr-TR" sz="1100" dirty="0" smtClean="0"/>
            </a:br>
            <a:r>
              <a:rPr lang="tr-TR" sz="1100" b="1" dirty="0" smtClean="0"/>
              <a:t>ESER ADI: Korsan Ürün Kullanmak Hırsızlıktır</a:t>
            </a:r>
            <a:endParaRPr lang="tr-TR" sz="1100" dirty="0"/>
          </a:p>
        </p:txBody>
      </p:sp>
      <p:pic>
        <p:nvPicPr>
          <p:cNvPr id="8" name="TV_01.wmv">
            <a:hlinkClick r:id="" action="ppaction://media"/>
          </p:cNvPr>
          <p:cNvPicPr>
            <a:picLocks noRot="1" noChangeAspect="1"/>
          </p:cNvPicPr>
          <p:nvPr>
            <a:videoFile r:link="rId1"/>
          </p:nvPr>
        </p:nvPicPr>
        <p:blipFill>
          <a:blip r:embed="rId3"/>
          <a:stretch>
            <a:fillRect/>
          </a:stretch>
        </p:blipFill>
        <p:spPr>
          <a:xfrm>
            <a:off x="1071538" y="1571612"/>
            <a:ext cx="7143800" cy="40183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240142"/>
            <a:ext cx="9144000" cy="4571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
        <p:nvSpPr>
          <p:cNvPr id="13" name="12 Metin kutusu"/>
          <p:cNvSpPr txBox="1"/>
          <p:nvPr/>
        </p:nvSpPr>
        <p:spPr>
          <a:xfrm>
            <a:off x="945148" y="5941100"/>
            <a:ext cx="3363081" cy="800449"/>
          </a:xfrm>
          <a:prstGeom prst="rect">
            <a:avLst/>
          </a:prstGeom>
          <a:noFill/>
        </p:spPr>
        <p:txBody>
          <a:bodyPr wrap="square" lIns="122147" tIns="61074" rIns="122147" bIns="61074" rtlCol="0">
            <a:spAutoFit/>
          </a:bodyPr>
          <a:lstStyle/>
          <a:p>
            <a:r>
              <a:rPr lang="tr-TR" sz="1100" b="1" dirty="0" smtClean="0"/>
              <a:t>ABFG VII - TELEVİZYON </a:t>
            </a:r>
            <a:r>
              <a:rPr lang="tr-TR" sz="1100" b="1" dirty="0" smtClean="0"/>
              <a:t>KATEGORİSİ – </a:t>
            </a:r>
            <a:r>
              <a:rPr lang="tr-TR" sz="1100" b="1" dirty="0" smtClean="0"/>
              <a:t/>
            </a:r>
            <a:br>
              <a:rPr lang="tr-TR" sz="1100" b="1" dirty="0" smtClean="0"/>
            </a:br>
            <a:r>
              <a:rPr lang="tr-TR" sz="1100" b="1" dirty="0" smtClean="0"/>
              <a:t>ÜÇÜNCÜLÜK </a:t>
            </a:r>
            <a:r>
              <a:rPr lang="tr-TR" sz="1100" b="1" dirty="0" smtClean="0"/>
              <a:t>ÖDÜLÜ  </a:t>
            </a:r>
            <a:r>
              <a:rPr lang="tr-TR" sz="1100" dirty="0" smtClean="0"/>
              <a:t/>
            </a:r>
            <a:br>
              <a:rPr lang="tr-TR" sz="1100" dirty="0" smtClean="0"/>
            </a:br>
            <a:r>
              <a:rPr lang="tr-TR" sz="1100" b="1" dirty="0" smtClean="0"/>
              <a:t/>
            </a:r>
            <a:br>
              <a:rPr lang="tr-TR" sz="1100" b="1" dirty="0" smtClean="0"/>
            </a:br>
            <a:endParaRPr lang="tr-TR" sz="1100" dirty="0"/>
          </a:p>
        </p:txBody>
      </p:sp>
      <p:sp>
        <p:nvSpPr>
          <p:cNvPr id="14" name="13 Dikdörtgen"/>
          <p:cNvSpPr/>
          <p:nvPr/>
        </p:nvSpPr>
        <p:spPr>
          <a:xfrm>
            <a:off x="4643438" y="5945708"/>
            <a:ext cx="4572000" cy="938719"/>
          </a:xfrm>
          <a:prstGeom prst="rect">
            <a:avLst/>
          </a:prstGeom>
        </p:spPr>
        <p:txBody>
          <a:bodyPr>
            <a:spAutoFit/>
          </a:bodyPr>
          <a:lstStyle/>
          <a:p>
            <a:r>
              <a:rPr lang="tr-TR" sz="1100" b="1" dirty="0" smtClean="0"/>
              <a:t>İstanbul Kültür Üniversitesi – Sanat ve Tasarım Fakültesi</a:t>
            </a:r>
            <a:r>
              <a:rPr lang="tr-TR" sz="1100" dirty="0" smtClean="0"/>
              <a:t/>
            </a:r>
            <a:br>
              <a:rPr lang="tr-TR" sz="1100" dirty="0" smtClean="0"/>
            </a:br>
            <a:r>
              <a:rPr lang="tr-TR" sz="1100" b="1" dirty="0" smtClean="0"/>
              <a:t>RUMUZ:</a:t>
            </a:r>
            <a:r>
              <a:rPr lang="tr-TR" sz="1100" dirty="0" smtClean="0"/>
              <a:t> YAZICI</a:t>
            </a:r>
            <a:br>
              <a:rPr lang="tr-TR" sz="1100" dirty="0" smtClean="0"/>
            </a:br>
            <a:r>
              <a:rPr lang="tr-TR" sz="1100" b="1" dirty="0" smtClean="0"/>
              <a:t>ESER SAHİPLERİ:</a:t>
            </a:r>
            <a:r>
              <a:rPr lang="tr-TR" sz="1100" dirty="0" smtClean="0"/>
              <a:t> </a:t>
            </a:r>
            <a:br>
              <a:rPr lang="tr-TR" sz="1100" dirty="0" smtClean="0"/>
            </a:br>
            <a:r>
              <a:rPr lang="tr-TR" sz="1100" dirty="0" smtClean="0"/>
              <a:t>Sezer AĞGEZ, İbrahim ESMER, Beşir İZGÖRDÜ</a:t>
            </a:r>
            <a:br>
              <a:rPr lang="tr-TR" sz="1100" dirty="0" smtClean="0"/>
            </a:br>
            <a:r>
              <a:rPr lang="tr-TR" sz="1100" b="1" dirty="0" smtClean="0"/>
              <a:t>ESER ADI: Sen Durursan Onlar Da Durur</a:t>
            </a:r>
            <a:endParaRPr lang="tr-TR" sz="1100" dirty="0"/>
          </a:p>
        </p:txBody>
      </p:sp>
      <p:pic>
        <p:nvPicPr>
          <p:cNvPr id="8" name="TV_03.wmv">
            <a:hlinkClick r:id="" action="ppaction://media"/>
          </p:cNvPr>
          <p:cNvPicPr>
            <a:picLocks noRot="1" noChangeAspect="1"/>
          </p:cNvPicPr>
          <p:nvPr>
            <a:videoFile r:link="rId1"/>
          </p:nvPr>
        </p:nvPicPr>
        <p:blipFill>
          <a:blip r:embed="rId3"/>
          <a:stretch>
            <a:fillRect/>
          </a:stretch>
        </p:blipFill>
        <p:spPr>
          <a:xfrm>
            <a:off x="1000100" y="1571612"/>
            <a:ext cx="7358114" cy="41389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240142"/>
            <a:ext cx="9144000" cy="4571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pic>
        <p:nvPicPr>
          <p:cNvPr id="2" name="Picture 2" descr="http://www.ratem.org/web/GD_02.jpg"/>
          <p:cNvPicPr>
            <a:picLocks noChangeAspect="1" noChangeArrowheads="1"/>
          </p:cNvPicPr>
          <p:nvPr/>
        </p:nvPicPr>
        <p:blipFill>
          <a:blip r:embed="rId2"/>
          <a:srcRect/>
          <a:stretch>
            <a:fillRect/>
          </a:stretch>
        </p:blipFill>
        <p:spPr bwMode="auto">
          <a:xfrm>
            <a:off x="357158" y="1500174"/>
            <a:ext cx="3429024" cy="4714908"/>
          </a:xfrm>
          <a:prstGeom prst="rect">
            <a:avLst/>
          </a:prstGeom>
          <a:noFill/>
          <a:ln>
            <a:solidFill>
              <a:schemeClr val="tx1"/>
            </a:solidFill>
          </a:ln>
        </p:spPr>
      </p:pic>
      <p:pic>
        <p:nvPicPr>
          <p:cNvPr id="1028" name="Picture 4" descr="http://www.ratem.org/web/GD_03.jpg"/>
          <p:cNvPicPr>
            <a:picLocks noChangeAspect="1" noChangeArrowheads="1"/>
          </p:cNvPicPr>
          <p:nvPr/>
        </p:nvPicPr>
        <p:blipFill>
          <a:blip r:embed="rId3"/>
          <a:srcRect/>
          <a:stretch>
            <a:fillRect/>
          </a:stretch>
        </p:blipFill>
        <p:spPr bwMode="auto">
          <a:xfrm>
            <a:off x="4374172" y="2500306"/>
            <a:ext cx="4271215" cy="3143272"/>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240142"/>
            <a:ext cx="9144000" cy="4571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pic>
        <p:nvPicPr>
          <p:cNvPr id="15" name="14 Resim" descr="IMG_9594.JPG"/>
          <p:cNvPicPr>
            <a:picLocks noChangeAspect="1"/>
          </p:cNvPicPr>
          <p:nvPr/>
        </p:nvPicPr>
        <p:blipFill>
          <a:blip r:embed="rId2" cstate="print"/>
          <a:srcRect t="9377" b="8102"/>
          <a:stretch>
            <a:fillRect/>
          </a:stretch>
        </p:blipFill>
        <p:spPr>
          <a:xfrm>
            <a:off x="4769828" y="3643314"/>
            <a:ext cx="4196341" cy="2500330"/>
          </a:xfrm>
          <a:prstGeom prst="roundRect">
            <a:avLst>
              <a:gd name="adj" fmla="val 8594"/>
            </a:avLst>
          </a:prstGeom>
          <a:solidFill>
            <a:srgbClr val="FFFFFF">
              <a:shade val="85000"/>
            </a:srgbClr>
          </a:solidFill>
          <a:ln>
            <a:noFill/>
          </a:ln>
          <a:effectLst/>
        </p:spPr>
      </p:pic>
      <p:pic>
        <p:nvPicPr>
          <p:cNvPr id="19" name="Picture 4" descr="http://www.ratem.org/web/IMG_9681.JPG"/>
          <p:cNvPicPr>
            <a:picLocks noChangeAspect="1" noChangeArrowheads="1"/>
          </p:cNvPicPr>
          <p:nvPr/>
        </p:nvPicPr>
        <p:blipFill>
          <a:blip r:embed="rId3"/>
          <a:srcRect l="5097" t="22732" b="4524"/>
          <a:stretch>
            <a:fillRect/>
          </a:stretch>
        </p:blipFill>
        <p:spPr bwMode="auto">
          <a:xfrm>
            <a:off x="4769828" y="1571612"/>
            <a:ext cx="4220338" cy="1857388"/>
          </a:xfrm>
          <a:prstGeom prst="roundRect">
            <a:avLst>
              <a:gd name="adj" fmla="val 8594"/>
            </a:avLst>
          </a:prstGeom>
          <a:solidFill>
            <a:srgbClr val="FFFFFF">
              <a:shade val="85000"/>
            </a:srgbClr>
          </a:solidFill>
          <a:ln>
            <a:noFill/>
          </a:ln>
          <a:effectLst/>
        </p:spPr>
      </p:pic>
      <p:pic>
        <p:nvPicPr>
          <p:cNvPr id="20" name="19 Resim" descr="_DTS7011.jpg"/>
          <p:cNvPicPr>
            <a:picLocks noChangeAspect="1"/>
          </p:cNvPicPr>
          <p:nvPr/>
        </p:nvPicPr>
        <p:blipFill>
          <a:blip r:embed="rId4"/>
          <a:srcRect t="2030" r="6124" b="43749"/>
          <a:stretch>
            <a:fillRect/>
          </a:stretch>
        </p:blipFill>
        <p:spPr>
          <a:xfrm>
            <a:off x="87892" y="1571612"/>
            <a:ext cx="4550051" cy="1964425"/>
          </a:xfrm>
          <a:prstGeom prst="roundRect">
            <a:avLst/>
          </a:prstGeom>
        </p:spPr>
      </p:pic>
      <p:pic>
        <p:nvPicPr>
          <p:cNvPr id="10" name="9 Resim" descr="sergi-_icin_copy2.jpg"/>
          <p:cNvPicPr>
            <a:picLocks noChangeAspect="1"/>
          </p:cNvPicPr>
          <p:nvPr/>
        </p:nvPicPr>
        <p:blipFill>
          <a:blip r:embed="rId5" cstate="print"/>
          <a:srcRect l="7673" t="6227" r="1761" b="15943"/>
          <a:stretch>
            <a:fillRect/>
          </a:stretch>
        </p:blipFill>
        <p:spPr>
          <a:xfrm>
            <a:off x="153834" y="3714753"/>
            <a:ext cx="4352223" cy="2428892"/>
          </a:xfrm>
          <a:prstGeom prst="round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ATEMafis_50_70_bloklu2.jpg"/>
          <p:cNvPicPr>
            <a:picLocks noChangeAspect="1"/>
          </p:cNvPicPr>
          <p:nvPr/>
        </p:nvPicPr>
        <p:blipFill>
          <a:blip r:embed="rId2"/>
          <a:srcRect l="2917" r="2281" b="67708"/>
          <a:stretch>
            <a:fillRect/>
          </a:stretch>
        </p:blipFill>
        <p:spPr>
          <a:xfrm>
            <a:off x="1214414" y="2071678"/>
            <a:ext cx="6687696" cy="3189482"/>
          </a:xfrm>
          <a:prstGeom prst="rect">
            <a:avLst/>
          </a:prstGeom>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RATEMafis_50_70_bloklu2.jpg"/>
          <p:cNvPicPr>
            <a:picLocks noChangeAspect="1"/>
          </p:cNvPicPr>
          <p:nvPr/>
        </p:nvPicPr>
        <p:blipFill>
          <a:blip r:embed="rId2"/>
          <a:srcRect l="18960" t="60418" r="13949" b="12497"/>
          <a:stretch>
            <a:fillRect/>
          </a:stretch>
        </p:blipFill>
        <p:spPr>
          <a:xfrm>
            <a:off x="1214414" y="1857364"/>
            <a:ext cx="7072362" cy="3997422"/>
          </a:xfrm>
          <a:prstGeom prst="rect">
            <a:avLst/>
          </a:prstGeom>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2571736" y="3643314"/>
            <a:ext cx="3500462" cy="461665"/>
          </a:xfrm>
          <a:prstGeom prst="rect">
            <a:avLst/>
          </a:prstGeom>
          <a:noFill/>
        </p:spPr>
        <p:txBody>
          <a:bodyPr wrap="square" rtlCol="0">
            <a:spAutoFit/>
          </a:bodyPr>
          <a:lstStyle/>
          <a:p>
            <a:pPr algn="ctr"/>
            <a:r>
              <a:rPr lang="tr-TR" sz="2400" b="1" i="1" dirty="0" smtClean="0"/>
              <a:t>	TEŞEKKÜRLER</a:t>
            </a:r>
            <a:endParaRPr lang="tr-TR" i="1" dirty="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12 Dikdörtgen"/>
          <p:cNvSpPr/>
          <p:nvPr/>
        </p:nvSpPr>
        <p:spPr>
          <a:xfrm>
            <a:off x="0" y="0"/>
            <a:ext cx="9144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4" name="4 Grup"/>
          <p:cNvGrpSpPr/>
          <p:nvPr/>
        </p:nvGrpSpPr>
        <p:grpSpPr>
          <a:xfrm>
            <a:off x="-414791" y="-1557792"/>
            <a:ext cx="9973584" cy="9973584"/>
            <a:chOff x="-1531348" y="6584145"/>
            <a:chExt cx="1952128" cy="1952128"/>
          </a:xfrm>
        </p:grpSpPr>
        <p:sp>
          <p:nvSpPr>
            <p:cNvPr id="6" name="5 Halka"/>
            <p:cNvSpPr/>
            <p:nvPr/>
          </p:nvSpPr>
          <p:spPr>
            <a:xfrm>
              <a:off x="-1531348" y="6584145"/>
              <a:ext cx="1952128" cy="1952128"/>
            </a:xfrm>
            <a:prstGeom prst="donut">
              <a:avLst>
                <a:gd name="adj" fmla="val 11128"/>
              </a:avLst>
            </a:prstGeom>
            <a:no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7" name="6 Halka"/>
            <p:cNvSpPr/>
            <p:nvPr/>
          </p:nvSpPr>
          <p:spPr>
            <a:xfrm>
              <a:off x="-1115888" y="6932984"/>
              <a:ext cx="1143744" cy="1143744"/>
            </a:xfrm>
            <a:prstGeom prst="donut">
              <a:avLst>
                <a:gd name="adj" fmla="val 11128"/>
              </a:avLst>
            </a:prstGeom>
            <a:no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8" name="7 Halka"/>
            <p:cNvSpPr/>
            <p:nvPr/>
          </p:nvSpPr>
          <p:spPr>
            <a:xfrm>
              <a:off x="-872008" y="7176864"/>
              <a:ext cx="648072" cy="648072"/>
            </a:xfrm>
            <a:prstGeom prst="donut">
              <a:avLst>
                <a:gd name="adj" fmla="val 11128"/>
              </a:avLst>
            </a:prstGeom>
            <a:no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2" name="1 Metin kutusu"/>
          <p:cNvSpPr txBox="1"/>
          <p:nvPr/>
        </p:nvSpPr>
        <p:spPr>
          <a:xfrm>
            <a:off x="3286116" y="4714884"/>
            <a:ext cx="2786082" cy="369332"/>
          </a:xfrm>
          <a:prstGeom prst="rect">
            <a:avLst/>
          </a:prstGeom>
          <a:noFill/>
        </p:spPr>
        <p:txBody>
          <a:bodyPr wrap="square" rtlCol="0">
            <a:spAutoFit/>
          </a:bodyPr>
          <a:lstStyle/>
          <a:p>
            <a:endParaRPr lang="tr-TR" dirty="0"/>
          </a:p>
        </p:txBody>
      </p:sp>
      <p:sp>
        <p:nvSpPr>
          <p:cNvPr id="3" name="2 Metin kutusu"/>
          <p:cNvSpPr txBox="1"/>
          <p:nvPr/>
        </p:nvSpPr>
        <p:spPr>
          <a:xfrm>
            <a:off x="3000364" y="4286256"/>
            <a:ext cx="3500462" cy="1292662"/>
          </a:xfrm>
          <a:prstGeom prst="rect">
            <a:avLst/>
          </a:prstGeom>
          <a:noFill/>
        </p:spPr>
        <p:txBody>
          <a:bodyPr wrap="square" rtlCol="0">
            <a:spAutoFit/>
          </a:bodyPr>
          <a:lstStyle/>
          <a:p>
            <a:pPr algn="ctr"/>
            <a:r>
              <a:rPr lang="tr-TR" sz="2400" b="1" dirty="0" smtClean="0"/>
              <a:t>Yusuf GÜRSOY</a:t>
            </a:r>
          </a:p>
          <a:p>
            <a:pPr algn="ctr"/>
            <a:r>
              <a:rPr lang="tr-TR" i="1" dirty="0" smtClean="0"/>
              <a:t>RATEM Başkanı</a:t>
            </a:r>
          </a:p>
          <a:p>
            <a:pPr algn="ctr"/>
            <a:endParaRPr lang="tr-TR" i="1" dirty="0" smtClean="0"/>
          </a:p>
          <a:p>
            <a:pPr algn="ctr"/>
            <a:r>
              <a:rPr lang="tr-TR" i="1" dirty="0" smtClean="0"/>
              <a:t>2 Kasım 2016</a:t>
            </a:r>
            <a:endParaRPr lang="tr-TR" i="1" dirty="0"/>
          </a:p>
        </p:txBody>
      </p:sp>
      <p:pic>
        <p:nvPicPr>
          <p:cNvPr id="9" name="8 Resim" descr="ratem_logo.jpg"/>
          <p:cNvPicPr>
            <a:picLocks noChangeAspect="1"/>
          </p:cNvPicPr>
          <p:nvPr/>
        </p:nvPicPr>
        <p:blipFill>
          <a:blip r:embed="rId3" cstate="print">
            <a:clrChange>
              <a:clrFrom>
                <a:srgbClr val="FFFFFE"/>
              </a:clrFrom>
              <a:clrTo>
                <a:srgbClr val="FFFFFE">
                  <a:alpha val="0"/>
                </a:srgbClr>
              </a:clrTo>
            </a:clrChange>
            <a:lum contrast="-40000"/>
          </a:blip>
          <a:srcRect l="4468" t="11111" r="4660" b="11111"/>
          <a:stretch>
            <a:fillRect/>
          </a:stretch>
        </p:blipFill>
        <p:spPr>
          <a:xfrm>
            <a:off x="3214678" y="1071546"/>
            <a:ext cx="2786082" cy="1000132"/>
          </a:xfrm>
          <a:prstGeom prst="rect">
            <a:avLst/>
          </a:prstGeom>
          <a:noFill/>
          <a:ln>
            <a:noFill/>
          </a:ln>
        </p:spPr>
      </p:pic>
      <p:sp>
        <p:nvSpPr>
          <p:cNvPr id="10" name="9 Metin kutusu"/>
          <p:cNvSpPr txBox="1"/>
          <p:nvPr/>
        </p:nvSpPr>
        <p:spPr>
          <a:xfrm>
            <a:off x="3857620" y="2571744"/>
            <a:ext cx="1348446" cy="923330"/>
          </a:xfrm>
          <a:prstGeom prst="rect">
            <a:avLst/>
          </a:prstGeom>
          <a:noFill/>
        </p:spPr>
        <p:txBody>
          <a:bodyPr wrap="none" rtlCol="0">
            <a:prstTxWarp prst="textFadeRight">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sz="5400" b="1" cap="all" dirty="0" smtClean="0">
                <a:ln w="0"/>
                <a:solidFill>
                  <a:schemeClr val="accent1">
                    <a:lumMod val="50000"/>
                  </a:schemeClr>
                </a:solidFill>
                <a:effectLst>
                  <a:reflection blurRad="6350" stA="55000" endA="50" endPos="85000" dir="5400000" sy="-100000" algn="bl" rotWithShape="0"/>
                </a:effectLst>
                <a:latin typeface="Nyala" pitchFamily="2" charset="0"/>
              </a:rPr>
              <a:t>15.</a:t>
            </a:r>
            <a:r>
              <a:rPr lang="tr-TR" sz="3600" b="1" cap="all" dirty="0" smtClean="0">
                <a:ln w="0"/>
                <a:solidFill>
                  <a:schemeClr val="accent1">
                    <a:lumMod val="50000"/>
                  </a:schemeClr>
                </a:solidFill>
                <a:effectLst>
                  <a:reflection blurRad="6350" stA="55000" endA="50" endPos="85000" dir="5400000" sy="-100000" algn="bl" rotWithShape="0"/>
                </a:effectLst>
                <a:latin typeface="Nyala" pitchFamily="2" charset="0"/>
              </a:rPr>
              <a:t>yIL</a:t>
            </a:r>
            <a:endParaRPr lang="tr-TR" sz="3600" b="1" cap="all" dirty="0">
              <a:ln w="0"/>
              <a:solidFill>
                <a:schemeClr val="accent1">
                  <a:lumMod val="50000"/>
                </a:schemeClr>
              </a:solidFill>
              <a:effectLst>
                <a:reflection blurRad="6350" stA="55000" endA="50" endPos="85000" dir="5400000" sy="-100000" algn="bl" rotWithShape="0"/>
              </a:effectLst>
              <a:latin typeface="Nyala" pitchFamily="2" charset="0"/>
            </a:endParaRPr>
          </a:p>
        </p:txBody>
      </p:sp>
      <p:sp>
        <p:nvSpPr>
          <p:cNvPr id="11" name="10 Metin kutusu"/>
          <p:cNvSpPr txBox="1"/>
          <p:nvPr/>
        </p:nvSpPr>
        <p:spPr>
          <a:xfrm rot="20787461">
            <a:off x="4230832" y="2685064"/>
            <a:ext cx="1428760" cy="642942"/>
          </a:xfrm>
          <a:prstGeom prst="rect">
            <a:avLst/>
          </a:prstGeom>
          <a:noFill/>
        </p:spPr>
        <p:txBody>
          <a:bodyPr wrap="square" rtlCol="0">
            <a:prstTxWarp prst="textArchDown">
              <a:avLst>
                <a:gd name="adj" fmla="val 2315240"/>
              </a:avLst>
            </a:prstTxWarp>
            <a:spAutoFit/>
          </a:bodyPr>
          <a:lstStyle/>
          <a:p>
            <a:r>
              <a:rPr lang="tr-TR" sz="1200" b="1" dirty="0" smtClean="0">
                <a:solidFill>
                  <a:schemeClr val="tx1">
                    <a:lumMod val="65000"/>
                    <a:lumOff val="35000"/>
                  </a:schemeClr>
                </a:solidFill>
                <a:effectLst>
                  <a:reflection blurRad="6350" stA="55000" endA="50" endPos="85000" dist="29997" dir="5400000" sy="-100000" algn="bl" rotWithShape="0"/>
                </a:effectLst>
              </a:rPr>
              <a:t>2001 - 2016</a:t>
            </a:r>
            <a:endParaRPr lang="tr-TR" sz="1200" b="1" dirty="0">
              <a:solidFill>
                <a:schemeClr val="tx1">
                  <a:lumMod val="65000"/>
                  <a:lumOff val="35000"/>
                </a:schemeClr>
              </a:solidFill>
              <a:effectLst>
                <a:reflection blurRad="6350" stA="55000" endA="50" endPos="85000" dist="29997" dir="5400000" sy="-100000" algn="bl" rotWithShape="0"/>
              </a:effectLst>
            </a:endParaRPr>
          </a:p>
        </p:txBody>
      </p:sp>
      <p:pic>
        <p:nvPicPr>
          <p:cNvPr id="15" name="14 Resim" descr="logo.png"/>
          <p:cNvPicPr>
            <a:picLocks noChangeAspect="1"/>
          </p:cNvPicPr>
          <p:nvPr/>
        </p:nvPicPr>
        <p:blipFill>
          <a:blip r:embed="rId4"/>
          <a:stretch>
            <a:fillRect/>
          </a:stretch>
        </p:blipFill>
        <p:spPr>
          <a:xfrm>
            <a:off x="3500430" y="5857892"/>
            <a:ext cx="2512765" cy="689623"/>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TOSHIBA\Desktop\Yeni klasör\itvf kapanış rap_Page_25.jpg"/>
          <p:cNvPicPr>
            <a:picLocks noChangeAspect="1" noChangeArrowheads="1"/>
          </p:cNvPicPr>
          <p:nvPr/>
        </p:nvPicPr>
        <p:blipFill>
          <a:blip r:embed="rId2" cstate="screen"/>
          <a:srcRect/>
          <a:stretch>
            <a:fillRect/>
          </a:stretch>
        </p:blipFill>
        <p:spPr bwMode="auto">
          <a:xfrm>
            <a:off x="395536" y="1513554"/>
            <a:ext cx="8244408" cy="4507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OSHIBA\Desktop\Yeni klasör\itvf kapanış rap_Page_25.jpg"/>
          <p:cNvPicPr>
            <a:picLocks noChangeAspect="1" noChangeArrowheads="1"/>
          </p:cNvPicPr>
          <p:nvPr/>
        </p:nvPicPr>
        <p:blipFill>
          <a:blip r:embed="rId2" cstate="screen"/>
          <a:srcRect/>
          <a:stretch>
            <a:fillRect/>
          </a:stretch>
        </p:blipFill>
        <p:spPr bwMode="auto">
          <a:xfrm>
            <a:off x="755576" y="1628800"/>
            <a:ext cx="7651633" cy="1872208"/>
          </a:xfrm>
          <a:prstGeom prst="rect">
            <a:avLst/>
          </a:prstGeom>
          <a:noFill/>
        </p:spPr>
      </p:pic>
      <p:pic>
        <p:nvPicPr>
          <p:cNvPr id="5" name="Picture 2" descr="C:\Users\TOSHIBA\Desktop\Yeni klasör\itvf kapanış rap_Page_25.jpg"/>
          <p:cNvPicPr>
            <a:picLocks noChangeAspect="1" noChangeArrowheads="1"/>
          </p:cNvPicPr>
          <p:nvPr/>
        </p:nvPicPr>
        <p:blipFill>
          <a:blip r:embed="rId3" cstate="screen"/>
          <a:srcRect/>
          <a:stretch>
            <a:fillRect/>
          </a:stretch>
        </p:blipFill>
        <p:spPr bwMode="auto">
          <a:xfrm>
            <a:off x="755576" y="3861048"/>
            <a:ext cx="7651633" cy="1800200"/>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Desktop\IFTV\PEP_9381.JPG"/>
          <p:cNvPicPr>
            <a:picLocks noChangeAspect="1" noChangeArrowheads="1"/>
          </p:cNvPicPr>
          <p:nvPr/>
        </p:nvPicPr>
        <p:blipFill>
          <a:blip r:embed="rId2" cstate="print"/>
          <a:srcRect/>
          <a:stretch>
            <a:fillRect/>
          </a:stretch>
        </p:blipFill>
        <p:spPr bwMode="auto">
          <a:xfrm>
            <a:off x="857224" y="1357298"/>
            <a:ext cx="7286049" cy="4857824"/>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3 Metin kutusu"/>
          <p:cNvSpPr txBox="1">
            <a:spLocks noChangeArrowheads="1"/>
          </p:cNvSpPr>
          <p:nvPr/>
        </p:nvSpPr>
        <p:spPr bwMode="auto">
          <a:xfrm>
            <a:off x="2339975" y="5876925"/>
            <a:ext cx="4292600" cy="369888"/>
          </a:xfrm>
          <a:prstGeom prst="rect">
            <a:avLst/>
          </a:prstGeom>
          <a:noFill/>
          <a:ln w="9525">
            <a:noFill/>
            <a:miter lim="800000"/>
            <a:headEnd/>
            <a:tailEnd/>
          </a:ln>
        </p:spPr>
        <p:txBody>
          <a:bodyPr wrap="none">
            <a:spAutoFit/>
          </a:bodyPr>
          <a:lstStyle/>
          <a:p>
            <a:pPr algn="ctr"/>
            <a:r>
              <a:rPr lang="tr-TR" b="1">
                <a:latin typeface="Calibri" pitchFamily="34" charset="0"/>
              </a:rPr>
              <a:t>MARKANIZIN SESİNİ AÇIN KONFERANSLARI</a:t>
            </a:r>
          </a:p>
        </p:txBody>
      </p:sp>
      <p:pic>
        <p:nvPicPr>
          <p:cNvPr id="17411" name="Picture 4" descr="C:\ratemweb\eylul2008\reklamverenlerdernegi.jpg"/>
          <p:cNvPicPr>
            <a:picLocks noChangeAspect="1" noChangeArrowheads="1"/>
          </p:cNvPicPr>
          <p:nvPr/>
        </p:nvPicPr>
        <p:blipFill>
          <a:blip r:embed="rId2"/>
          <a:srcRect/>
          <a:stretch>
            <a:fillRect/>
          </a:stretch>
        </p:blipFill>
        <p:spPr bwMode="auto">
          <a:xfrm>
            <a:off x="611188" y="1844675"/>
            <a:ext cx="2203450" cy="3735388"/>
          </a:xfrm>
          <a:prstGeom prst="rect">
            <a:avLst/>
          </a:prstGeom>
          <a:noFill/>
          <a:ln w="9525">
            <a:noFill/>
            <a:miter lim="800000"/>
            <a:headEnd/>
            <a:tailEnd/>
          </a:ln>
        </p:spPr>
      </p:pic>
      <p:pic>
        <p:nvPicPr>
          <p:cNvPr id="17412" name="Picture 2" descr="C:\ratemweb\eylul2008\radyosemineri.jpg"/>
          <p:cNvPicPr>
            <a:picLocks noChangeAspect="1" noChangeArrowheads="1"/>
          </p:cNvPicPr>
          <p:nvPr/>
        </p:nvPicPr>
        <p:blipFill>
          <a:blip r:embed="rId3"/>
          <a:srcRect/>
          <a:stretch>
            <a:fillRect/>
          </a:stretch>
        </p:blipFill>
        <p:spPr bwMode="auto">
          <a:xfrm>
            <a:off x="3563938" y="1844675"/>
            <a:ext cx="1970087" cy="3709988"/>
          </a:xfrm>
          <a:prstGeom prst="rect">
            <a:avLst/>
          </a:prstGeom>
          <a:noFill/>
          <a:ln w="9525">
            <a:noFill/>
            <a:miter lim="800000"/>
            <a:headEnd/>
            <a:tailEnd/>
          </a:ln>
        </p:spPr>
      </p:pic>
      <p:pic>
        <p:nvPicPr>
          <p:cNvPr id="17413" name="4 Resim" descr="radyonuncarpanetkisi2.jpg"/>
          <p:cNvPicPr>
            <a:picLocks noChangeAspect="1"/>
          </p:cNvPicPr>
          <p:nvPr/>
        </p:nvPicPr>
        <p:blipFill>
          <a:blip r:embed="rId4"/>
          <a:srcRect/>
          <a:stretch>
            <a:fillRect/>
          </a:stretch>
        </p:blipFill>
        <p:spPr bwMode="auto">
          <a:xfrm>
            <a:off x="6011863" y="1484313"/>
            <a:ext cx="2089150" cy="4106862"/>
          </a:xfrm>
          <a:prstGeom prst="rect">
            <a:avLst/>
          </a:prstGeom>
          <a:noFill/>
          <a:ln w="9525">
            <a:noFill/>
            <a:miter lim="800000"/>
            <a:headEnd/>
            <a:tailEnd/>
          </a:ln>
        </p:spPr>
      </p:pic>
      <p:sp>
        <p:nvSpPr>
          <p:cNvPr id="7" name="6 Dikdörtgen"/>
          <p:cNvSpPr/>
          <p:nvPr/>
        </p:nvSpPr>
        <p:spPr>
          <a:xfrm>
            <a:off x="5500694" y="357166"/>
            <a:ext cx="5832648" cy="369332"/>
          </a:xfrm>
          <a:prstGeom prst="rect">
            <a:avLst/>
          </a:prstGeom>
        </p:spPr>
        <p:txBody>
          <a:bodyPr>
            <a:spAutoFit/>
          </a:bodyPr>
          <a:lstStyle/>
          <a:p>
            <a:pPr fontAlgn="auto">
              <a:spcBef>
                <a:spcPts val="0"/>
              </a:spcBef>
              <a:spcAft>
                <a:spcPts val="0"/>
              </a:spcAft>
              <a:defRPr/>
            </a:pPr>
            <a:r>
              <a:rPr lang="tr-TR" b="1" dirty="0">
                <a:solidFill>
                  <a:schemeClr val="bg1">
                    <a:lumMod val="95000"/>
                  </a:schemeClr>
                </a:solidFill>
              </a:rPr>
              <a:t>EKONOMİYE YÖNELİK ÇALIŞMALAR</a:t>
            </a: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2510</TotalTime>
  <Words>991</Words>
  <Application>Microsoft Office PowerPoint</Application>
  <PresentationFormat>Ekran Gösterisi (4:3)</PresentationFormat>
  <Paragraphs>201</Paragraphs>
  <Slides>59</Slides>
  <Notes>1</Notes>
  <HiddenSlides>0</HiddenSlides>
  <MMClips>2</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59</vt:i4>
      </vt:variant>
    </vt:vector>
  </HeadingPairs>
  <TitlesOfParts>
    <vt:vector size="67" baseType="lpstr">
      <vt:lpstr>Arial</vt:lpstr>
      <vt:lpstr>Calibri</vt:lpstr>
      <vt:lpstr>Nyala</vt:lpstr>
      <vt:lpstr>Wingdings</vt:lpstr>
      <vt:lpstr>Verdana</vt:lpstr>
      <vt:lpstr>Bookman Old Style</vt:lpstr>
      <vt:lpstr>Wingdings 3</vt:lpstr>
      <vt:lpstr>Ofis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  </vt:lpstr>
      <vt:lpstr>  </vt:lpstr>
      <vt:lpstr>  </vt:lpstr>
      <vt:lpstr>  </vt:lpstr>
      <vt:lpstr>  </vt:lpstr>
      <vt:lpstr>  </vt:lpstr>
      <vt:lpstr>Slayt 35</vt:lpstr>
      <vt:lpstr>Slayt 36</vt:lpstr>
      <vt:lpstr>  </vt:lpstr>
      <vt:lpstr>  </vt:lpstr>
      <vt:lpstr>  </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TOSHIBA</dc:creator>
  <cp:lastModifiedBy>ADMIN</cp:lastModifiedBy>
  <cp:revision>160</cp:revision>
  <dcterms:created xsi:type="dcterms:W3CDTF">2012-12-18T09:50:05Z</dcterms:created>
  <dcterms:modified xsi:type="dcterms:W3CDTF">2016-10-28T10:48:34Z</dcterms:modified>
</cp:coreProperties>
</file>