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7" r:id="rId11"/>
    <p:sldId id="260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6D46-ED21-46E8-9865-B208E6539D25}" type="datetimeFigureOut">
              <a:rPr lang="tr-TR" smtClean="0"/>
              <a:pPr/>
              <a:t>05.02.2016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A8CC1-BCD4-4196-9BEA-C9D84E8B4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7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33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"/>
          <p:cNvGrpSpPr/>
          <p:nvPr/>
        </p:nvGrpSpPr>
        <p:grpSpPr>
          <a:xfrm>
            <a:off x="-414791" y="-1557792"/>
            <a:ext cx="9973584" cy="9973584"/>
            <a:chOff x="-1531348" y="6584145"/>
            <a:chExt cx="1952128" cy="1952128"/>
          </a:xfrm>
        </p:grpSpPr>
        <p:sp>
          <p:nvSpPr>
            <p:cNvPr id="5" name="4 Halka"/>
            <p:cNvSpPr/>
            <p:nvPr/>
          </p:nvSpPr>
          <p:spPr>
            <a:xfrm>
              <a:off x="-1531348" y="6584145"/>
              <a:ext cx="1952128" cy="1952128"/>
            </a:xfrm>
            <a:prstGeom prst="donut">
              <a:avLst>
                <a:gd name="adj" fmla="val 11128"/>
              </a:avLst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5 Halka"/>
            <p:cNvSpPr/>
            <p:nvPr/>
          </p:nvSpPr>
          <p:spPr>
            <a:xfrm>
              <a:off x="-1115888" y="6932984"/>
              <a:ext cx="1143744" cy="1143744"/>
            </a:xfrm>
            <a:prstGeom prst="donut">
              <a:avLst>
                <a:gd name="adj" fmla="val 11128"/>
              </a:avLst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7" name="6 Halka"/>
            <p:cNvSpPr/>
            <p:nvPr/>
          </p:nvSpPr>
          <p:spPr>
            <a:xfrm>
              <a:off x="-872008" y="7176864"/>
              <a:ext cx="648072" cy="648072"/>
            </a:xfrm>
            <a:prstGeom prst="donut">
              <a:avLst>
                <a:gd name="adj" fmla="val 11128"/>
              </a:avLst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pic>
        <p:nvPicPr>
          <p:cNvPr id="8" name="7 Resim" descr="ratem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40000"/>
          </a:blip>
          <a:srcRect l="4468" t="11111" r="4660" b="11111"/>
          <a:stretch>
            <a:fillRect/>
          </a:stretch>
        </p:blipFill>
        <p:spPr>
          <a:xfrm>
            <a:off x="3178959" y="2571744"/>
            <a:ext cx="2786082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Metin kutusu"/>
          <p:cNvSpPr txBox="1"/>
          <p:nvPr/>
        </p:nvSpPr>
        <p:spPr>
          <a:xfrm>
            <a:off x="3929058" y="3828446"/>
            <a:ext cx="1348446" cy="923330"/>
          </a:xfrm>
          <a:prstGeom prst="rect">
            <a:avLst/>
          </a:prstGeom>
          <a:noFill/>
        </p:spPr>
        <p:txBody>
          <a:bodyPr wrap="none" rtlCol="0">
            <a:prstTxWarp prst="textFadeRight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5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rPr>
              <a:t>15.</a:t>
            </a:r>
            <a:r>
              <a:rPr lang="tr-T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rPr>
              <a:t>yIL</a:t>
            </a:r>
            <a:endParaRPr lang="tr-TR" sz="36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Nyala" pitchFamily="2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 rot="20787461">
            <a:off x="4302270" y="3941766"/>
            <a:ext cx="1428760" cy="64294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315240"/>
              </a:avLst>
            </a:prstTxWarp>
            <a:spAutoFit/>
          </a:bodyPr>
          <a:lstStyle/>
          <a:p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2001 - 2016</a:t>
            </a:r>
            <a:endParaRPr lang="tr-T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7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33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"/>
          <p:cNvGrpSpPr/>
          <p:nvPr/>
        </p:nvGrpSpPr>
        <p:grpSpPr>
          <a:xfrm>
            <a:off x="-3429056" y="-4071990"/>
            <a:ext cx="9973584" cy="9973584"/>
            <a:chOff x="-1531348" y="6584145"/>
            <a:chExt cx="1952128" cy="1952128"/>
          </a:xfrm>
        </p:grpSpPr>
        <p:sp>
          <p:nvSpPr>
            <p:cNvPr id="5" name="4 Halka"/>
            <p:cNvSpPr/>
            <p:nvPr/>
          </p:nvSpPr>
          <p:spPr>
            <a:xfrm>
              <a:off x="-1531348" y="6584145"/>
              <a:ext cx="1952128" cy="1952128"/>
            </a:xfrm>
            <a:prstGeom prst="donut">
              <a:avLst>
                <a:gd name="adj" fmla="val 11128"/>
              </a:avLst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5 Halka"/>
            <p:cNvSpPr/>
            <p:nvPr/>
          </p:nvSpPr>
          <p:spPr>
            <a:xfrm>
              <a:off x="-1115888" y="6932984"/>
              <a:ext cx="1143744" cy="1143744"/>
            </a:xfrm>
            <a:prstGeom prst="donut">
              <a:avLst>
                <a:gd name="adj" fmla="val 11128"/>
              </a:avLst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7" name="6 Halka"/>
            <p:cNvSpPr/>
            <p:nvPr/>
          </p:nvSpPr>
          <p:spPr>
            <a:xfrm>
              <a:off x="-872008" y="7176864"/>
              <a:ext cx="648072" cy="648072"/>
            </a:xfrm>
            <a:prstGeom prst="donut">
              <a:avLst>
                <a:gd name="adj" fmla="val 11128"/>
              </a:avLst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2" name="11 Dikdörtgen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7 Resim" descr="ratem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40000"/>
          </a:blip>
          <a:srcRect l="4468" t="11111" r="4660" b="11111"/>
          <a:stretch>
            <a:fillRect/>
          </a:stretch>
        </p:blipFill>
        <p:spPr>
          <a:xfrm>
            <a:off x="357158" y="214290"/>
            <a:ext cx="2357454" cy="84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Dikdörtgen"/>
          <p:cNvSpPr/>
          <p:nvPr/>
        </p:nvSpPr>
        <p:spPr>
          <a:xfrm>
            <a:off x="0" y="6250789"/>
            <a:ext cx="9144000" cy="60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1" name="10 Grup"/>
          <p:cNvGrpSpPr/>
          <p:nvPr/>
        </p:nvGrpSpPr>
        <p:grpSpPr>
          <a:xfrm>
            <a:off x="8001024" y="6272364"/>
            <a:ext cx="1142976" cy="585660"/>
            <a:chOff x="3929058" y="3828446"/>
            <a:chExt cx="1801972" cy="923330"/>
          </a:xfrm>
        </p:grpSpPr>
        <p:sp>
          <p:nvSpPr>
            <p:cNvPr id="9" name="8 Metin kutusu"/>
            <p:cNvSpPr txBox="1"/>
            <p:nvPr/>
          </p:nvSpPr>
          <p:spPr>
            <a:xfrm>
              <a:off x="3929058" y="3828446"/>
              <a:ext cx="1348446" cy="923330"/>
            </a:xfrm>
            <a:prstGeom prst="rect">
              <a:avLst/>
            </a:prstGeom>
            <a:noFill/>
          </p:spPr>
          <p:txBody>
            <a:bodyPr wrap="none" rtlCol="0">
              <a:prstTxWarp prst="textFadeRight">
                <a:avLst/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tr-TR" sz="3200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15.</a:t>
              </a:r>
              <a:r>
                <a:rPr lang="tr-TR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yIL</a:t>
              </a:r>
              <a:endParaRPr lang="tr-TR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 rot="20787461">
              <a:off x="4302270" y="3941766"/>
              <a:ext cx="1428760" cy="64294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315240"/>
                </a:avLst>
              </a:prstTxWarp>
              <a:spAutoFit/>
            </a:bodyPr>
            <a:lstStyle/>
            <a:p>
              <a:r>
                <a:rPr lang="tr-T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50" endPos="85000" dist="29997" dir="5400000" sy="-100000" algn="bl" rotWithShape="0"/>
                  </a:effectLst>
                </a:rPr>
                <a:t>2001 - 2016</a:t>
              </a:r>
              <a:endParaRPr lang="tr-TR" sz="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226986" y="6417266"/>
            <a:ext cx="877417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YÖNETİM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ÇALIŞTAYI            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5-7 </a:t>
            </a:r>
            <a:r>
              <a:rPr lang="tr-TR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Şubat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                   </a:t>
            </a:r>
            <a:r>
              <a:rPr lang="tr-T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ANTALYA </a:t>
            </a:r>
            <a:endParaRPr lang="tr-TR" sz="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4000496" y="350043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TEŞEKKÜRLER</a:t>
            </a:r>
          </a:p>
          <a:p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4000496" y="568091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ZORUNLU YAYIN  - KAMU SPOTU  - RESMİ İLANLAR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7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33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"/>
          <p:cNvGrpSpPr/>
          <p:nvPr/>
        </p:nvGrpSpPr>
        <p:grpSpPr>
          <a:xfrm>
            <a:off x="-414791" y="-1557792"/>
            <a:ext cx="9973584" cy="9973584"/>
            <a:chOff x="-1531348" y="6584145"/>
            <a:chExt cx="1952128" cy="1952128"/>
          </a:xfrm>
        </p:grpSpPr>
        <p:sp>
          <p:nvSpPr>
            <p:cNvPr id="5" name="4 Halka"/>
            <p:cNvSpPr/>
            <p:nvPr/>
          </p:nvSpPr>
          <p:spPr>
            <a:xfrm>
              <a:off x="-1531348" y="6584145"/>
              <a:ext cx="1952128" cy="1952128"/>
            </a:xfrm>
            <a:prstGeom prst="donut">
              <a:avLst>
                <a:gd name="adj" fmla="val 11128"/>
              </a:avLst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5 Halka"/>
            <p:cNvSpPr/>
            <p:nvPr/>
          </p:nvSpPr>
          <p:spPr>
            <a:xfrm>
              <a:off x="-1115888" y="6932984"/>
              <a:ext cx="1143744" cy="1143744"/>
            </a:xfrm>
            <a:prstGeom prst="donut">
              <a:avLst>
                <a:gd name="adj" fmla="val 11128"/>
              </a:avLst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7" name="6 Halka"/>
            <p:cNvSpPr/>
            <p:nvPr/>
          </p:nvSpPr>
          <p:spPr>
            <a:xfrm>
              <a:off x="-872008" y="7176864"/>
              <a:ext cx="648072" cy="648072"/>
            </a:xfrm>
            <a:prstGeom prst="donut">
              <a:avLst>
                <a:gd name="adj" fmla="val 11128"/>
              </a:avLst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pic>
        <p:nvPicPr>
          <p:cNvPr id="8" name="7 Resim" descr="ratem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40000"/>
          </a:blip>
          <a:srcRect l="4468" t="11111" r="4660" b="11111"/>
          <a:stretch>
            <a:fillRect/>
          </a:stretch>
        </p:blipFill>
        <p:spPr>
          <a:xfrm>
            <a:off x="3178959" y="2571744"/>
            <a:ext cx="2786082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Metin kutusu"/>
          <p:cNvSpPr txBox="1"/>
          <p:nvPr/>
        </p:nvSpPr>
        <p:spPr>
          <a:xfrm>
            <a:off x="3929058" y="3828446"/>
            <a:ext cx="1348446" cy="923330"/>
          </a:xfrm>
          <a:prstGeom prst="rect">
            <a:avLst/>
          </a:prstGeom>
          <a:noFill/>
        </p:spPr>
        <p:txBody>
          <a:bodyPr wrap="none" rtlCol="0">
            <a:prstTxWarp prst="textFadeRight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5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rPr>
              <a:t>15.</a:t>
            </a:r>
            <a:r>
              <a:rPr lang="tr-TR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rPr>
              <a:t>yIL</a:t>
            </a:r>
            <a:endParaRPr lang="tr-TR" sz="36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Nyala" pitchFamily="2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 rot="20787461">
            <a:off x="4302270" y="3941766"/>
            <a:ext cx="1428760" cy="64294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315240"/>
              </a:avLst>
            </a:prstTxWarp>
            <a:spAutoFit/>
          </a:bodyPr>
          <a:lstStyle/>
          <a:p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2001 - 2016</a:t>
            </a:r>
            <a:endParaRPr lang="tr-T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7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33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"/>
          <p:cNvGrpSpPr/>
          <p:nvPr/>
        </p:nvGrpSpPr>
        <p:grpSpPr>
          <a:xfrm>
            <a:off x="-3429056" y="-4071990"/>
            <a:ext cx="9973584" cy="9973584"/>
            <a:chOff x="-1531348" y="6584145"/>
            <a:chExt cx="1952128" cy="1952128"/>
          </a:xfrm>
        </p:grpSpPr>
        <p:sp>
          <p:nvSpPr>
            <p:cNvPr id="5" name="4 Halka"/>
            <p:cNvSpPr/>
            <p:nvPr/>
          </p:nvSpPr>
          <p:spPr>
            <a:xfrm>
              <a:off x="-1531348" y="6584145"/>
              <a:ext cx="1952128" cy="1952128"/>
            </a:xfrm>
            <a:prstGeom prst="donut">
              <a:avLst>
                <a:gd name="adj" fmla="val 11128"/>
              </a:avLst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5 Halka"/>
            <p:cNvSpPr/>
            <p:nvPr/>
          </p:nvSpPr>
          <p:spPr>
            <a:xfrm>
              <a:off x="-1115888" y="6932984"/>
              <a:ext cx="1143744" cy="1143744"/>
            </a:xfrm>
            <a:prstGeom prst="donut">
              <a:avLst>
                <a:gd name="adj" fmla="val 11128"/>
              </a:avLst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7" name="6 Halka"/>
            <p:cNvSpPr/>
            <p:nvPr/>
          </p:nvSpPr>
          <p:spPr>
            <a:xfrm>
              <a:off x="-872008" y="7176864"/>
              <a:ext cx="648072" cy="648072"/>
            </a:xfrm>
            <a:prstGeom prst="donut">
              <a:avLst>
                <a:gd name="adj" fmla="val 11128"/>
              </a:avLst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2" name="11 Dikdörtgen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7 Resim" descr="ratem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40000"/>
          </a:blip>
          <a:srcRect l="4468" t="11111" r="4660" b="11111"/>
          <a:stretch>
            <a:fillRect/>
          </a:stretch>
        </p:blipFill>
        <p:spPr>
          <a:xfrm>
            <a:off x="357158" y="214290"/>
            <a:ext cx="2357454" cy="84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Dikdörtgen"/>
          <p:cNvSpPr/>
          <p:nvPr/>
        </p:nvSpPr>
        <p:spPr>
          <a:xfrm>
            <a:off x="0" y="6250789"/>
            <a:ext cx="9144000" cy="60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10 Grup"/>
          <p:cNvGrpSpPr/>
          <p:nvPr/>
        </p:nvGrpSpPr>
        <p:grpSpPr>
          <a:xfrm>
            <a:off x="8001024" y="6272364"/>
            <a:ext cx="1142976" cy="585660"/>
            <a:chOff x="3929058" y="3828446"/>
            <a:chExt cx="1801972" cy="923330"/>
          </a:xfrm>
        </p:grpSpPr>
        <p:sp>
          <p:nvSpPr>
            <p:cNvPr id="9" name="8 Metin kutusu"/>
            <p:cNvSpPr txBox="1"/>
            <p:nvPr/>
          </p:nvSpPr>
          <p:spPr>
            <a:xfrm>
              <a:off x="3929058" y="3828446"/>
              <a:ext cx="1348446" cy="923330"/>
            </a:xfrm>
            <a:prstGeom prst="rect">
              <a:avLst/>
            </a:prstGeom>
            <a:noFill/>
          </p:spPr>
          <p:txBody>
            <a:bodyPr wrap="none" rtlCol="0">
              <a:prstTxWarp prst="textFadeRight">
                <a:avLst/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tr-TR" sz="3200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15.</a:t>
              </a:r>
              <a:r>
                <a:rPr lang="tr-TR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yIL</a:t>
              </a:r>
              <a:endParaRPr lang="tr-TR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 rot="20787461">
              <a:off x="4302270" y="3941766"/>
              <a:ext cx="1428760" cy="64294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315240"/>
                </a:avLst>
              </a:prstTxWarp>
              <a:spAutoFit/>
            </a:bodyPr>
            <a:lstStyle/>
            <a:p>
              <a:r>
                <a:rPr lang="tr-T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50" endPos="85000" dist="29997" dir="5400000" sy="-100000" algn="bl" rotWithShape="0"/>
                  </a:effectLst>
                </a:rPr>
                <a:t>2001 - 2016</a:t>
              </a:r>
              <a:endParaRPr lang="tr-TR" sz="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226986" y="6417266"/>
            <a:ext cx="877417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YÖNETİM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ÇALIŞTAYI            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5-7 </a:t>
            </a:r>
            <a:r>
              <a:rPr lang="tr-TR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Şubat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                   </a:t>
            </a:r>
            <a:r>
              <a:rPr lang="tr-T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ANTALYA </a:t>
            </a:r>
            <a:endParaRPr lang="tr-TR" sz="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000496" y="568091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ZORUNLU YAYIN  - KAMU SPOTU  - RESMİ İLANLAR</a:t>
            </a:r>
          </a:p>
          <a:p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1714480" y="2285992"/>
            <a:ext cx="7072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RADYO VE TELEVİZYONLARIN KURULUŞ VE YAYIN HİZMETLERİ HAKKINDA KANUN</a:t>
            </a:r>
            <a:endParaRPr lang="tr-TR" dirty="0" smtClean="0"/>
          </a:p>
          <a:p>
            <a:r>
              <a:rPr lang="tr-TR" b="1" dirty="0" smtClean="0"/>
              <a:t>Kanun No. 6112 </a:t>
            </a:r>
            <a:r>
              <a:rPr lang="tr-TR" i="1" dirty="0" smtClean="0"/>
              <a:t>Kabul Tarihi: 15/2/2011 </a:t>
            </a:r>
            <a:br>
              <a:rPr lang="tr-TR" i="1" dirty="0" smtClean="0"/>
            </a:br>
            <a:r>
              <a:rPr lang="tr-TR" i="1" dirty="0" smtClean="0"/>
              <a:t/>
            </a:r>
            <a:br>
              <a:rPr lang="tr-TR" i="1" dirty="0" smtClean="0"/>
            </a:br>
            <a:r>
              <a:rPr lang="tr-TR" b="1" dirty="0" smtClean="0"/>
              <a:t>Yürürlükten kaldırılan ve uygulanmayacak hükümler</a:t>
            </a:r>
            <a:br>
              <a:rPr lang="tr-TR" b="1" dirty="0" smtClean="0"/>
            </a:br>
            <a:endParaRPr lang="tr-TR" dirty="0" smtClean="0"/>
          </a:p>
          <a:p>
            <a:r>
              <a:rPr lang="en-US" b="1" dirty="0" smtClean="0"/>
              <a:t>MADDE 48 –</a:t>
            </a:r>
            <a:r>
              <a:rPr lang="en-US" dirty="0" smtClean="0"/>
              <a:t> </a:t>
            </a:r>
            <a:r>
              <a:rPr lang="en-US" b="1" dirty="0" smtClean="0"/>
              <a:t>(2)</a:t>
            </a:r>
            <a:r>
              <a:rPr lang="en-US" dirty="0" smtClean="0"/>
              <a:t> 7/11/1996 </a:t>
            </a:r>
            <a:r>
              <a:rPr lang="en-US" dirty="0" err="1" smtClean="0"/>
              <a:t>tarihli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4207 </a:t>
            </a:r>
            <a:r>
              <a:rPr lang="en-US" dirty="0" err="1" smtClean="0"/>
              <a:t>sayılı</a:t>
            </a:r>
            <a:r>
              <a:rPr lang="en-US" dirty="0" smtClean="0"/>
              <a:t> </a:t>
            </a:r>
            <a:r>
              <a:rPr lang="en-US" dirty="0" err="1" smtClean="0"/>
              <a:t>Tütün</a:t>
            </a:r>
            <a:r>
              <a:rPr lang="en-US" dirty="0" smtClean="0"/>
              <a:t> </a:t>
            </a:r>
            <a:r>
              <a:rPr lang="en-US" dirty="0" err="1" smtClean="0"/>
              <a:t>Ürünlerinin</a:t>
            </a:r>
            <a:r>
              <a:rPr lang="en-US" dirty="0" smtClean="0"/>
              <a:t> </a:t>
            </a:r>
            <a:r>
              <a:rPr lang="en-US" dirty="0" err="1" smtClean="0"/>
              <a:t>Zararlarının</a:t>
            </a:r>
            <a:r>
              <a:rPr lang="en-US" dirty="0" smtClean="0"/>
              <a:t> </a:t>
            </a:r>
            <a:r>
              <a:rPr lang="en-US" dirty="0" err="1" smtClean="0"/>
              <a:t>Önlenmesi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Kontrolü</a:t>
            </a:r>
            <a:r>
              <a:rPr lang="en-US" dirty="0" smtClean="0"/>
              <a:t> </a:t>
            </a:r>
            <a:r>
              <a:rPr lang="en-US" dirty="0" err="1" smtClean="0"/>
              <a:t>Hakkında</a:t>
            </a:r>
            <a:r>
              <a:rPr lang="en-US" dirty="0" smtClean="0"/>
              <a:t> </a:t>
            </a:r>
            <a:r>
              <a:rPr lang="en-US" dirty="0" err="1" smtClean="0"/>
              <a:t>Kanun</a:t>
            </a:r>
            <a:r>
              <a:rPr lang="en-US" dirty="0" smtClean="0"/>
              <a:t> </a:t>
            </a:r>
            <a:r>
              <a:rPr lang="en-US" dirty="0" err="1" smtClean="0"/>
              <a:t>dışında</a:t>
            </a:r>
            <a:r>
              <a:rPr lang="en-US" dirty="0" smtClean="0"/>
              <a:t>,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kanunlarda</a:t>
            </a:r>
            <a:r>
              <a:rPr lang="en-US" dirty="0" smtClean="0"/>
              <a:t> </a:t>
            </a:r>
            <a:r>
              <a:rPr lang="en-US" dirty="0" err="1" smtClean="0"/>
              <a:t>medya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sağlayıcı</a:t>
            </a:r>
            <a:r>
              <a:rPr lang="en-US" dirty="0" smtClean="0"/>
              <a:t> </a:t>
            </a:r>
            <a:r>
              <a:rPr lang="en-US" dirty="0" err="1" smtClean="0"/>
              <a:t>kuruluşlara</a:t>
            </a:r>
            <a:r>
              <a:rPr lang="en-US" dirty="0" smtClean="0"/>
              <a:t> </a:t>
            </a:r>
            <a:r>
              <a:rPr lang="en-US" dirty="0" err="1" smtClean="0"/>
              <a:t>zorunlu</a:t>
            </a:r>
            <a:r>
              <a:rPr lang="en-US" dirty="0" smtClean="0"/>
              <a:t> </a:t>
            </a:r>
            <a:r>
              <a:rPr lang="en-US" dirty="0" err="1" smtClean="0"/>
              <a:t>yayın</a:t>
            </a:r>
            <a:r>
              <a:rPr lang="en-US" dirty="0" smtClean="0"/>
              <a:t> </a:t>
            </a:r>
            <a:r>
              <a:rPr lang="en-US" dirty="0" err="1" smtClean="0"/>
              <a:t>yükümlülüğü</a:t>
            </a:r>
            <a:r>
              <a:rPr lang="en-US" dirty="0" smtClean="0"/>
              <a:t> </a:t>
            </a:r>
            <a:r>
              <a:rPr lang="en-US" dirty="0" err="1" smtClean="0"/>
              <a:t>getiren</a:t>
            </a:r>
            <a:r>
              <a:rPr lang="en-US" dirty="0" smtClean="0"/>
              <a:t> </a:t>
            </a:r>
            <a:r>
              <a:rPr lang="en-US" dirty="0" err="1" smtClean="0"/>
              <a:t>hükümler</a:t>
            </a:r>
            <a:r>
              <a:rPr lang="en-US" dirty="0" smtClean="0"/>
              <a:t> </a:t>
            </a:r>
            <a:r>
              <a:rPr lang="en-US" dirty="0" err="1" smtClean="0"/>
              <a:t>uygulanmaz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7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33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"/>
          <p:cNvGrpSpPr/>
          <p:nvPr/>
        </p:nvGrpSpPr>
        <p:grpSpPr>
          <a:xfrm>
            <a:off x="-3429056" y="-4071990"/>
            <a:ext cx="9973584" cy="9973584"/>
            <a:chOff x="-1531348" y="6584145"/>
            <a:chExt cx="1952128" cy="1952128"/>
          </a:xfrm>
        </p:grpSpPr>
        <p:sp>
          <p:nvSpPr>
            <p:cNvPr id="5" name="4 Halka"/>
            <p:cNvSpPr/>
            <p:nvPr/>
          </p:nvSpPr>
          <p:spPr>
            <a:xfrm>
              <a:off x="-1531348" y="6584145"/>
              <a:ext cx="1952128" cy="1952128"/>
            </a:xfrm>
            <a:prstGeom prst="donut">
              <a:avLst>
                <a:gd name="adj" fmla="val 11128"/>
              </a:avLst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5 Halka"/>
            <p:cNvSpPr/>
            <p:nvPr/>
          </p:nvSpPr>
          <p:spPr>
            <a:xfrm>
              <a:off x="-1115888" y="6932984"/>
              <a:ext cx="1143744" cy="1143744"/>
            </a:xfrm>
            <a:prstGeom prst="donut">
              <a:avLst>
                <a:gd name="adj" fmla="val 11128"/>
              </a:avLst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7" name="6 Halka"/>
            <p:cNvSpPr/>
            <p:nvPr/>
          </p:nvSpPr>
          <p:spPr>
            <a:xfrm>
              <a:off x="-872008" y="7176864"/>
              <a:ext cx="648072" cy="648072"/>
            </a:xfrm>
            <a:prstGeom prst="donut">
              <a:avLst>
                <a:gd name="adj" fmla="val 11128"/>
              </a:avLst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2" name="11 Dikdörtgen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7 Resim" descr="ratem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40000"/>
          </a:blip>
          <a:srcRect l="4468" t="11111" r="4660" b="11111"/>
          <a:stretch>
            <a:fillRect/>
          </a:stretch>
        </p:blipFill>
        <p:spPr>
          <a:xfrm>
            <a:off x="357158" y="214290"/>
            <a:ext cx="2357454" cy="84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Dikdörtgen"/>
          <p:cNvSpPr/>
          <p:nvPr/>
        </p:nvSpPr>
        <p:spPr>
          <a:xfrm>
            <a:off x="0" y="6250789"/>
            <a:ext cx="9144000" cy="60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10 Grup"/>
          <p:cNvGrpSpPr/>
          <p:nvPr/>
        </p:nvGrpSpPr>
        <p:grpSpPr>
          <a:xfrm>
            <a:off x="8001024" y="6272364"/>
            <a:ext cx="1142976" cy="585660"/>
            <a:chOff x="3929058" y="3828446"/>
            <a:chExt cx="1801972" cy="923330"/>
          </a:xfrm>
        </p:grpSpPr>
        <p:sp>
          <p:nvSpPr>
            <p:cNvPr id="9" name="8 Metin kutusu"/>
            <p:cNvSpPr txBox="1"/>
            <p:nvPr/>
          </p:nvSpPr>
          <p:spPr>
            <a:xfrm>
              <a:off x="3929058" y="3828446"/>
              <a:ext cx="1348446" cy="923330"/>
            </a:xfrm>
            <a:prstGeom prst="rect">
              <a:avLst/>
            </a:prstGeom>
            <a:noFill/>
          </p:spPr>
          <p:txBody>
            <a:bodyPr wrap="none" rtlCol="0">
              <a:prstTxWarp prst="textFadeRight">
                <a:avLst/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tr-TR" sz="3200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15.</a:t>
              </a:r>
              <a:r>
                <a:rPr lang="tr-TR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yIL</a:t>
              </a:r>
              <a:endParaRPr lang="tr-TR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 rot="20787461">
              <a:off x="4302270" y="3941766"/>
              <a:ext cx="1428760" cy="64294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315240"/>
                </a:avLst>
              </a:prstTxWarp>
              <a:spAutoFit/>
            </a:bodyPr>
            <a:lstStyle/>
            <a:p>
              <a:r>
                <a:rPr lang="tr-T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50" endPos="85000" dist="29997" dir="5400000" sy="-100000" algn="bl" rotWithShape="0"/>
                  </a:effectLst>
                </a:rPr>
                <a:t>2001 - 2016</a:t>
              </a:r>
              <a:endParaRPr lang="tr-TR" sz="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226986" y="6417266"/>
            <a:ext cx="877417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YÖNETİM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ÇALIŞTAYI            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5-7 </a:t>
            </a:r>
            <a:r>
              <a:rPr lang="tr-TR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Şubat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                   </a:t>
            </a:r>
            <a:r>
              <a:rPr lang="tr-T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ANTALYA </a:t>
            </a:r>
            <a:endParaRPr lang="tr-TR" sz="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000496" y="568091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ZORUNLU YAYIN  - KAMU SPOTU  - RESMİ İLANLAR</a:t>
            </a:r>
          </a:p>
          <a:p>
            <a:endParaRPr lang="tr-TR" dirty="0"/>
          </a:p>
        </p:txBody>
      </p:sp>
      <p:graphicFrame>
        <p:nvGraphicFramePr>
          <p:cNvPr id="16" name="15 Tablo"/>
          <p:cNvGraphicFramePr>
            <a:graphicFrameLocks noGrp="1"/>
          </p:cNvGraphicFramePr>
          <p:nvPr/>
        </p:nvGraphicFramePr>
        <p:xfrm>
          <a:off x="428596" y="1428736"/>
          <a:ext cx="8215339" cy="47373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5670"/>
                <a:gridCol w="2083223"/>
                <a:gridCol w="2083223"/>
                <a:gridCol w="2083223"/>
              </a:tblGrid>
              <a:tr h="296220">
                <a:tc gridSpan="4">
                  <a:txBody>
                    <a:bodyPr/>
                    <a:lstStyle/>
                    <a:p>
                      <a:pPr marL="457200" algn="ctr"/>
                      <a:r>
                        <a:rPr lang="tr-TR" sz="1200" b="1" dirty="0"/>
                        <a:t>BAKANLIKLARIN 4207 SAYILI KANUN DIŞINDA </a:t>
                      </a:r>
                      <a:br>
                        <a:rPr lang="tr-TR" sz="1200" b="1" dirty="0"/>
                      </a:br>
                      <a:r>
                        <a:rPr lang="tr-TR" sz="1200" b="1" dirty="0"/>
                        <a:t>KENDİ TEŞKİLAT KANUNLARINA KOYDUKLARI DÜZENLEME İLE GETİRİLEN </a:t>
                      </a:r>
                      <a:br>
                        <a:rPr lang="tr-TR" sz="1200" b="1" dirty="0"/>
                      </a:br>
                      <a:r>
                        <a:rPr lang="tr-TR" sz="1200" b="1" dirty="0"/>
                        <a:t>YAYIN YÜKÜMLÜLÜKLERİ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62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/>
                        <a:t>GIDA, TARIM VE HAYVANCILIK BAKANLIĞI - TEŞKİLAT VE GÖREVLERİ HAKKINDA KANUN HÜKMÜNDE KARARNAME (KHK/639) </a:t>
                      </a:r>
                      <a:br>
                        <a:rPr lang="tr-TR" sz="1200"/>
                      </a:br>
                      <a:r>
                        <a:rPr lang="tr-TR" sz="1100"/>
                        <a:t>8 Haziran 2011 Tarihli Resmî Gazete</a:t>
                      </a:r>
                      <a:endParaRPr lang="tr-T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/>
                        <a:t>SAĞLIK BAKANLIĞI VE BAĞLI KURULUŞLARININ TEŞKİLAT VE GÖREVLERİ HAKKINDA KANUN HÜKMÜNDE KARARNAME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/>
                        <a:t>(KHK/663)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/>
                        <a:t>2 Kasım 2011 Tarihli Resmî Gazete</a:t>
                      </a:r>
                      <a:endParaRPr lang="tr-T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/>
                        <a:t>AİLE VE SOSYAL POLİTİKALAR BAKANLIĞI - AİLENİN KORUNMASI VE KADINA KARŞI ŞİDDETİN ÖNLENMESİNE DAİR KANUN 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/>
                        <a:t>Kanun No: 6284 </a:t>
                      </a:r>
                      <a:br>
                        <a:rPr lang="tr-TR" sz="1200"/>
                      </a:br>
                      <a:r>
                        <a:rPr lang="tr-TR" sz="1100"/>
                        <a:t>Kabul Tarihi: 8 Mart 2012</a:t>
                      </a:r>
                      <a:endParaRPr lang="tr-T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/>
                        <a:t>ÇALIŞMA VE SOSYAL GÜVENLİK BAKANLIĞI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/>
                        <a:t>İŞ SAĞLIĞI VE GÜVENLİĞİ KANUNU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/>
                        <a:t>Kanun No: 6331                   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/>
                        <a:t>Kabul Tarihi: 20 Haziran 2012</a:t>
                      </a:r>
                      <a:endParaRPr lang="tr-T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</a:tr>
              <a:tr h="2291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/>
                        <a:t>Yayın zorunluluğu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/>
                        <a:t>EK MADDE 1‐ (Ek: 11/10/2011‐KHK‐662/11 md.)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/>
                        <a:t>(1) Türkiye Radyo‐Televizyon Kurumu ile ulusal, bölgesel ve yerel yayın yapan özel televizyon kuruluşları ve radyolar, ayda en az doksan </a:t>
                      </a:r>
                      <a:r>
                        <a:rPr lang="tr-TR" sz="1200" dirty="0" smtClean="0"/>
                        <a:t>dakika …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/>
                        <a:t>Yayın zorunluluğu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/>
                        <a:t>MADDE 53- (1) Bakanlık halk sağlığının korunması ve geliştirilmesi, hastalık risklerinin azaltılması ve önlenmesi ile teşhis, tedavi ve </a:t>
                      </a:r>
                      <a:r>
                        <a:rPr lang="tr-TR" sz="1200" dirty="0" err="1"/>
                        <a:t>rehabilite</a:t>
                      </a:r>
                      <a:r>
                        <a:rPr lang="tr-TR" sz="1200" dirty="0"/>
                        <a:t> edici sağlık hizmetlerinin daha verimli kullanılabilmesi için uyarıcı, bilgilendirici ve eğitici mahiyette programlar </a:t>
                      </a:r>
                      <a:r>
                        <a:rPr lang="tr-TR" sz="1200" dirty="0" smtClean="0"/>
                        <a:t>hazırlar…..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/>
                        <a:t>MADDE 16-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/>
                        <a:t>(3) Türkiye Radyo ve Televizyon Kurumu ile ulusal, bölgesel ve yerel yayın yapan özel televizyon kuruluşları ve radyolar, ayda en az doksan dakika </a:t>
                      </a:r>
                      <a:r>
                        <a:rPr lang="tr-TR" sz="1200" dirty="0" smtClean="0"/>
                        <a:t>…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/>
                        <a:t>MADDE 36 – 9/1/1985 tarihli ve 3146 sayılı Çalışma ve Sosyal Güvenlik Bakanlığının Teşkilat ve Görevleri Hakkında Kanuna aşağıdaki ek madde eklenmiştir.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/>
                        <a:t>“Yayın zorunluluğu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/>
                        <a:t>EK MADDE 2 – Türkiye Radyo-Televizyon Kurumu ile ulusal, bölgesel ve yerel yayın yapan özel televizyon kuruluşları ve radyolar; ayda en az altmış dakika </a:t>
                      </a:r>
                      <a:r>
                        <a:rPr lang="tr-TR" sz="1200" dirty="0" smtClean="0"/>
                        <a:t>…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</a:tr>
              <a:tr h="10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/>
                        <a:t>Ayda En Az 90 Dakika</a:t>
                      </a:r>
                      <a:endParaRPr lang="tr-T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/>
                        <a:t>Ayda En Az 90 Dakika</a:t>
                      </a:r>
                      <a:endParaRPr lang="tr-T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/>
                        <a:t>Ayda En Az 90 Dakika</a:t>
                      </a:r>
                      <a:endParaRPr lang="tr-T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Ayda En Az 60 Dakika</a:t>
                      </a:r>
                      <a:endParaRPr lang="tr-T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49" marR="29649" marT="0" marB="0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7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33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"/>
          <p:cNvGrpSpPr/>
          <p:nvPr/>
        </p:nvGrpSpPr>
        <p:grpSpPr>
          <a:xfrm>
            <a:off x="-3429056" y="-4071990"/>
            <a:ext cx="9973584" cy="9973584"/>
            <a:chOff x="-1531348" y="6584145"/>
            <a:chExt cx="1952128" cy="1952128"/>
          </a:xfrm>
        </p:grpSpPr>
        <p:sp>
          <p:nvSpPr>
            <p:cNvPr id="5" name="4 Halka"/>
            <p:cNvSpPr/>
            <p:nvPr/>
          </p:nvSpPr>
          <p:spPr>
            <a:xfrm>
              <a:off x="-1531348" y="6584145"/>
              <a:ext cx="1952128" cy="1952128"/>
            </a:xfrm>
            <a:prstGeom prst="donut">
              <a:avLst>
                <a:gd name="adj" fmla="val 11128"/>
              </a:avLst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5 Halka"/>
            <p:cNvSpPr/>
            <p:nvPr/>
          </p:nvSpPr>
          <p:spPr>
            <a:xfrm>
              <a:off x="-1115888" y="6932984"/>
              <a:ext cx="1143744" cy="1143744"/>
            </a:xfrm>
            <a:prstGeom prst="donut">
              <a:avLst>
                <a:gd name="adj" fmla="val 11128"/>
              </a:avLst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7" name="6 Halka"/>
            <p:cNvSpPr/>
            <p:nvPr/>
          </p:nvSpPr>
          <p:spPr>
            <a:xfrm>
              <a:off x="-872008" y="7176864"/>
              <a:ext cx="648072" cy="648072"/>
            </a:xfrm>
            <a:prstGeom prst="donut">
              <a:avLst>
                <a:gd name="adj" fmla="val 11128"/>
              </a:avLst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2" name="11 Dikdörtgen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7 Resim" descr="ratem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40000"/>
          </a:blip>
          <a:srcRect l="4468" t="11111" r="4660" b="11111"/>
          <a:stretch>
            <a:fillRect/>
          </a:stretch>
        </p:blipFill>
        <p:spPr>
          <a:xfrm>
            <a:off x="357158" y="214290"/>
            <a:ext cx="2357454" cy="84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Dikdörtgen"/>
          <p:cNvSpPr/>
          <p:nvPr/>
        </p:nvSpPr>
        <p:spPr>
          <a:xfrm>
            <a:off x="0" y="6250789"/>
            <a:ext cx="9144000" cy="60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10 Grup"/>
          <p:cNvGrpSpPr/>
          <p:nvPr/>
        </p:nvGrpSpPr>
        <p:grpSpPr>
          <a:xfrm>
            <a:off x="8001024" y="6272364"/>
            <a:ext cx="1142976" cy="585660"/>
            <a:chOff x="3929058" y="3828446"/>
            <a:chExt cx="1801972" cy="923330"/>
          </a:xfrm>
        </p:grpSpPr>
        <p:sp>
          <p:nvSpPr>
            <p:cNvPr id="9" name="8 Metin kutusu"/>
            <p:cNvSpPr txBox="1"/>
            <p:nvPr/>
          </p:nvSpPr>
          <p:spPr>
            <a:xfrm>
              <a:off x="3929058" y="3828446"/>
              <a:ext cx="1348446" cy="923330"/>
            </a:xfrm>
            <a:prstGeom prst="rect">
              <a:avLst/>
            </a:prstGeom>
            <a:noFill/>
          </p:spPr>
          <p:txBody>
            <a:bodyPr wrap="none" rtlCol="0">
              <a:prstTxWarp prst="textFadeRight">
                <a:avLst/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tr-TR" sz="3200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15.</a:t>
              </a:r>
              <a:r>
                <a:rPr lang="tr-TR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yIL</a:t>
              </a:r>
              <a:endParaRPr lang="tr-TR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 rot="20787461">
              <a:off x="4302270" y="3941766"/>
              <a:ext cx="1428760" cy="64294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315240"/>
                </a:avLst>
              </a:prstTxWarp>
              <a:spAutoFit/>
            </a:bodyPr>
            <a:lstStyle/>
            <a:p>
              <a:r>
                <a:rPr lang="tr-T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50" endPos="85000" dist="29997" dir="5400000" sy="-100000" algn="bl" rotWithShape="0"/>
                  </a:effectLst>
                </a:rPr>
                <a:t>2001 - 2016</a:t>
              </a:r>
              <a:endParaRPr lang="tr-TR" sz="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226986" y="6417266"/>
            <a:ext cx="877417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YÖNETİM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ÇALIŞTAYI            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5-7 </a:t>
            </a:r>
            <a:r>
              <a:rPr lang="tr-TR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Şubat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                   </a:t>
            </a:r>
            <a:r>
              <a:rPr lang="tr-T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ANTALYA </a:t>
            </a:r>
            <a:endParaRPr lang="tr-TR" sz="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000496" y="568091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ZORUNLU YAYIN  - KAMU SPOTU  - RESMİ İLANLAR</a:t>
            </a:r>
          </a:p>
          <a:p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1643042" y="1785926"/>
            <a:ext cx="400052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>
            <a:off x="1643042" y="2857496"/>
            <a:ext cx="400052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1643042" y="4500570"/>
            <a:ext cx="400052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Metin kutusu"/>
          <p:cNvSpPr txBox="1"/>
          <p:nvPr/>
        </p:nvSpPr>
        <p:spPr>
          <a:xfrm>
            <a:off x="1714480" y="1857364"/>
            <a:ext cx="70723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Aylık 90 dakika x 12 ay = </a:t>
            </a:r>
            <a:r>
              <a:rPr lang="tr-TR" b="1" dirty="0" smtClean="0"/>
              <a:t>1080 dakika</a:t>
            </a:r>
          </a:p>
          <a:p>
            <a:endParaRPr lang="tr-TR" b="1" dirty="0" smtClean="0"/>
          </a:p>
          <a:p>
            <a:r>
              <a:rPr lang="tr-TR" b="1" dirty="0" smtClean="0"/>
              <a:t>TV</a:t>
            </a:r>
            <a:br>
              <a:rPr lang="tr-TR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u="sng" dirty="0" smtClean="0"/>
              <a:t>Ulusal Televizyonlar </a:t>
            </a:r>
            <a:br>
              <a:rPr lang="tr-TR" u="sng" dirty="0" smtClean="0"/>
            </a:br>
            <a:endParaRPr lang="tr-TR" u="sng" dirty="0" smtClean="0"/>
          </a:p>
          <a:p>
            <a:r>
              <a:rPr lang="tr-TR" dirty="0" smtClean="0"/>
              <a:t>Parasal karşılığı:</a:t>
            </a:r>
          </a:p>
          <a:p>
            <a:r>
              <a:rPr lang="tr-TR" sz="1600" dirty="0" smtClean="0"/>
              <a:t>1080 dakika X 60 sn X ortalama 20 TL = 1.296.000 TL X 25 = 31.104.000 TL</a:t>
            </a:r>
          </a:p>
          <a:p>
            <a:r>
              <a:rPr lang="tr-TR" b="1" dirty="0" smtClean="0"/>
              <a:t>X 4 = 124.416.000 TL</a:t>
            </a:r>
          </a:p>
          <a:p>
            <a:endParaRPr lang="tr-TR" dirty="0" smtClean="0"/>
          </a:p>
          <a:p>
            <a:r>
              <a:rPr lang="tr-TR" u="sng" dirty="0" smtClean="0"/>
              <a:t>Bölgesel ve Yerel Televizyonlar</a:t>
            </a:r>
            <a:br>
              <a:rPr lang="tr-TR" u="sng" dirty="0" smtClean="0"/>
            </a:br>
            <a:endParaRPr lang="tr-TR" u="sng" dirty="0" smtClean="0"/>
          </a:p>
          <a:p>
            <a:r>
              <a:rPr lang="tr-TR" dirty="0" smtClean="0"/>
              <a:t>Parasal Karşılığı:</a:t>
            </a:r>
          </a:p>
          <a:p>
            <a:r>
              <a:rPr lang="tr-TR" dirty="0" smtClean="0"/>
              <a:t>1080 dakika X60 sn ortalama 2 TL =129.000 TL x 213 = 27.477.000 TL</a:t>
            </a:r>
          </a:p>
          <a:p>
            <a:r>
              <a:rPr lang="tr-TR" dirty="0" smtClean="0"/>
              <a:t> </a:t>
            </a:r>
            <a:r>
              <a:rPr lang="tr-TR" b="1" dirty="0" smtClean="0"/>
              <a:t>X 4 = 109.908.000 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7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33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"/>
          <p:cNvGrpSpPr/>
          <p:nvPr/>
        </p:nvGrpSpPr>
        <p:grpSpPr>
          <a:xfrm>
            <a:off x="-3429056" y="-4071990"/>
            <a:ext cx="9973584" cy="9973584"/>
            <a:chOff x="-1531348" y="6584145"/>
            <a:chExt cx="1952128" cy="1952128"/>
          </a:xfrm>
        </p:grpSpPr>
        <p:sp>
          <p:nvSpPr>
            <p:cNvPr id="5" name="4 Halka"/>
            <p:cNvSpPr/>
            <p:nvPr/>
          </p:nvSpPr>
          <p:spPr>
            <a:xfrm>
              <a:off x="-1531348" y="6584145"/>
              <a:ext cx="1952128" cy="1952128"/>
            </a:xfrm>
            <a:prstGeom prst="donut">
              <a:avLst>
                <a:gd name="adj" fmla="val 11128"/>
              </a:avLst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5 Halka"/>
            <p:cNvSpPr/>
            <p:nvPr/>
          </p:nvSpPr>
          <p:spPr>
            <a:xfrm>
              <a:off x="-1115888" y="6932984"/>
              <a:ext cx="1143744" cy="1143744"/>
            </a:xfrm>
            <a:prstGeom prst="donut">
              <a:avLst>
                <a:gd name="adj" fmla="val 11128"/>
              </a:avLst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7" name="6 Halka"/>
            <p:cNvSpPr/>
            <p:nvPr/>
          </p:nvSpPr>
          <p:spPr>
            <a:xfrm>
              <a:off x="-872008" y="7176864"/>
              <a:ext cx="648072" cy="648072"/>
            </a:xfrm>
            <a:prstGeom prst="donut">
              <a:avLst>
                <a:gd name="adj" fmla="val 11128"/>
              </a:avLst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2" name="11 Dikdörtgen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7 Resim" descr="ratem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40000"/>
          </a:blip>
          <a:srcRect l="4468" t="11111" r="4660" b="11111"/>
          <a:stretch>
            <a:fillRect/>
          </a:stretch>
        </p:blipFill>
        <p:spPr>
          <a:xfrm>
            <a:off x="357158" y="214290"/>
            <a:ext cx="2357454" cy="84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Dikdörtgen"/>
          <p:cNvSpPr/>
          <p:nvPr/>
        </p:nvSpPr>
        <p:spPr>
          <a:xfrm>
            <a:off x="0" y="6250789"/>
            <a:ext cx="9144000" cy="60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10 Grup"/>
          <p:cNvGrpSpPr/>
          <p:nvPr/>
        </p:nvGrpSpPr>
        <p:grpSpPr>
          <a:xfrm>
            <a:off x="8001024" y="6272364"/>
            <a:ext cx="1142976" cy="585660"/>
            <a:chOff x="3929058" y="3828446"/>
            <a:chExt cx="1801972" cy="923330"/>
          </a:xfrm>
        </p:grpSpPr>
        <p:sp>
          <p:nvSpPr>
            <p:cNvPr id="9" name="8 Metin kutusu"/>
            <p:cNvSpPr txBox="1"/>
            <p:nvPr/>
          </p:nvSpPr>
          <p:spPr>
            <a:xfrm>
              <a:off x="3929058" y="3828446"/>
              <a:ext cx="1348446" cy="923330"/>
            </a:xfrm>
            <a:prstGeom prst="rect">
              <a:avLst/>
            </a:prstGeom>
            <a:noFill/>
          </p:spPr>
          <p:txBody>
            <a:bodyPr wrap="none" rtlCol="0">
              <a:prstTxWarp prst="textFadeRight">
                <a:avLst/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tr-TR" sz="3200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15.</a:t>
              </a:r>
              <a:r>
                <a:rPr lang="tr-TR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yIL</a:t>
              </a:r>
              <a:endParaRPr lang="tr-TR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 rot="20787461">
              <a:off x="4302270" y="3941766"/>
              <a:ext cx="1428760" cy="64294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315240"/>
                </a:avLst>
              </a:prstTxWarp>
              <a:spAutoFit/>
            </a:bodyPr>
            <a:lstStyle/>
            <a:p>
              <a:r>
                <a:rPr lang="tr-T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50" endPos="85000" dist="29997" dir="5400000" sy="-100000" algn="bl" rotWithShape="0"/>
                  </a:effectLst>
                </a:rPr>
                <a:t>2001 - 2016</a:t>
              </a:r>
              <a:endParaRPr lang="tr-TR" sz="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226986" y="6417266"/>
            <a:ext cx="877417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YÖNETİM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ÇALIŞTAYI            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5-7 </a:t>
            </a:r>
            <a:r>
              <a:rPr lang="tr-TR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Şubat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                   </a:t>
            </a:r>
            <a:r>
              <a:rPr lang="tr-T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ANTALYA </a:t>
            </a:r>
            <a:endParaRPr lang="tr-TR" sz="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000496" y="568091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ZORUNLU YAYIN  - KAMU SPOTU  - RESMİ İLANLAR</a:t>
            </a:r>
          </a:p>
          <a:p>
            <a:endParaRPr lang="tr-TR" dirty="0"/>
          </a:p>
        </p:txBody>
      </p:sp>
      <p:sp>
        <p:nvSpPr>
          <p:cNvPr id="16" name="15 Dikdörtgen"/>
          <p:cNvSpPr/>
          <p:nvPr/>
        </p:nvSpPr>
        <p:spPr>
          <a:xfrm>
            <a:off x="1643042" y="1785926"/>
            <a:ext cx="400052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Dikdörtgen"/>
          <p:cNvSpPr/>
          <p:nvPr/>
        </p:nvSpPr>
        <p:spPr>
          <a:xfrm>
            <a:off x="1643042" y="2857496"/>
            <a:ext cx="400052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1643042" y="4500570"/>
            <a:ext cx="400052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Metin kutusu"/>
          <p:cNvSpPr txBox="1"/>
          <p:nvPr/>
        </p:nvSpPr>
        <p:spPr>
          <a:xfrm>
            <a:off x="1714480" y="1857364"/>
            <a:ext cx="70723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Aylık 90 dakika x 12 ay = </a:t>
            </a:r>
            <a:r>
              <a:rPr lang="tr-TR" b="1" dirty="0" smtClean="0"/>
              <a:t>1080 dakika</a:t>
            </a:r>
          </a:p>
          <a:p>
            <a:endParaRPr lang="tr-TR" b="1" dirty="0" smtClean="0"/>
          </a:p>
          <a:p>
            <a:r>
              <a:rPr lang="tr-TR" b="1" dirty="0" smtClean="0"/>
              <a:t>RADYO</a:t>
            </a:r>
          </a:p>
          <a:p>
            <a:endParaRPr lang="tr-TR" b="1" dirty="0" smtClean="0"/>
          </a:p>
          <a:p>
            <a:r>
              <a:rPr lang="tr-TR" u="sng" dirty="0" smtClean="0"/>
              <a:t>Ulusal Radyo </a:t>
            </a:r>
          </a:p>
          <a:p>
            <a:endParaRPr lang="tr-TR" u="sng" dirty="0" smtClean="0"/>
          </a:p>
          <a:p>
            <a:r>
              <a:rPr lang="tr-TR" dirty="0" smtClean="0"/>
              <a:t>1080 dakikaX60X2TL=129.000 TL X39=5.031.000 TL</a:t>
            </a:r>
          </a:p>
          <a:p>
            <a:r>
              <a:rPr lang="tr-TR" b="1" dirty="0" smtClean="0"/>
              <a:t>X 4 = 20.124.000 TL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u="sng" dirty="0" smtClean="0"/>
              <a:t>Bölgesel ve Yerel Radyo</a:t>
            </a:r>
          </a:p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1080 X60 snX0.5 TL=32.400 TL x 1012= 32.788.800 TL</a:t>
            </a:r>
          </a:p>
          <a:p>
            <a:r>
              <a:rPr lang="tr-TR" b="1" dirty="0" smtClean="0"/>
              <a:t>X 4 = 131.155.200 TL</a:t>
            </a:r>
          </a:p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7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33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"/>
          <p:cNvGrpSpPr/>
          <p:nvPr/>
        </p:nvGrpSpPr>
        <p:grpSpPr>
          <a:xfrm>
            <a:off x="-3429056" y="-4071990"/>
            <a:ext cx="9973584" cy="9973584"/>
            <a:chOff x="-1531348" y="6584145"/>
            <a:chExt cx="1952128" cy="1952128"/>
          </a:xfrm>
        </p:grpSpPr>
        <p:sp>
          <p:nvSpPr>
            <p:cNvPr id="5" name="4 Halka"/>
            <p:cNvSpPr/>
            <p:nvPr/>
          </p:nvSpPr>
          <p:spPr>
            <a:xfrm>
              <a:off x="-1531348" y="6584145"/>
              <a:ext cx="1952128" cy="1952128"/>
            </a:xfrm>
            <a:prstGeom prst="donut">
              <a:avLst>
                <a:gd name="adj" fmla="val 11128"/>
              </a:avLst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5 Halka"/>
            <p:cNvSpPr/>
            <p:nvPr/>
          </p:nvSpPr>
          <p:spPr>
            <a:xfrm>
              <a:off x="-1115888" y="6932984"/>
              <a:ext cx="1143744" cy="1143744"/>
            </a:xfrm>
            <a:prstGeom prst="donut">
              <a:avLst>
                <a:gd name="adj" fmla="val 11128"/>
              </a:avLst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7" name="6 Halka"/>
            <p:cNvSpPr/>
            <p:nvPr/>
          </p:nvSpPr>
          <p:spPr>
            <a:xfrm>
              <a:off x="-872008" y="7176864"/>
              <a:ext cx="648072" cy="648072"/>
            </a:xfrm>
            <a:prstGeom prst="donut">
              <a:avLst>
                <a:gd name="adj" fmla="val 11128"/>
              </a:avLst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2" name="11 Dikdörtgen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7 Resim" descr="ratem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40000"/>
          </a:blip>
          <a:srcRect l="4468" t="11111" r="4660" b="11111"/>
          <a:stretch>
            <a:fillRect/>
          </a:stretch>
        </p:blipFill>
        <p:spPr>
          <a:xfrm>
            <a:off x="357158" y="214290"/>
            <a:ext cx="2357454" cy="84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Dikdörtgen"/>
          <p:cNvSpPr/>
          <p:nvPr/>
        </p:nvSpPr>
        <p:spPr>
          <a:xfrm>
            <a:off x="0" y="6250789"/>
            <a:ext cx="9144000" cy="60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10 Grup"/>
          <p:cNvGrpSpPr/>
          <p:nvPr/>
        </p:nvGrpSpPr>
        <p:grpSpPr>
          <a:xfrm>
            <a:off x="8001024" y="6272364"/>
            <a:ext cx="1142976" cy="585660"/>
            <a:chOff x="3929058" y="3828446"/>
            <a:chExt cx="1801972" cy="923330"/>
          </a:xfrm>
        </p:grpSpPr>
        <p:sp>
          <p:nvSpPr>
            <p:cNvPr id="9" name="8 Metin kutusu"/>
            <p:cNvSpPr txBox="1"/>
            <p:nvPr/>
          </p:nvSpPr>
          <p:spPr>
            <a:xfrm>
              <a:off x="3929058" y="3828446"/>
              <a:ext cx="1348446" cy="923330"/>
            </a:xfrm>
            <a:prstGeom prst="rect">
              <a:avLst/>
            </a:prstGeom>
            <a:noFill/>
          </p:spPr>
          <p:txBody>
            <a:bodyPr wrap="none" rtlCol="0">
              <a:prstTxWarp prst="textFadeRight">
                <a:avLst/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tr-TR" sz="3200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15.</a:t>
              </a:r>
              <a:r>
                <a:rPr lang="tr-TR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yIL</a:t>
              </a:r>
              <a:endParaRPr lang="tr-TR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 rot="20787461">
              <a:off x="4302270" y="3941766"/>
              <a:ext cx="1428760" cy="64294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315240"/>
                </a:avLst>
              </a:prstTxWarp>
              <a:spAutoFit/>
            </a:bodyPr>
            <a:lstStyle/>
            <a:p>
              <a:r>
                <a:rPr lang="tr-T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50" endPos="85000" dist="29997" dir="5400000" sy="-100000" algn="bl" rotWithShape="0"/>
                  </a:effectLst>
                </a:rPr>
                <a:t>2001 - 2016</a:t>
              </a:r>
              <a:endParaRPr lang="tr-TR" sz="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226986" y="6417266"/>
            <a:ext cx="877417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YÖNETİM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ÇALIŞTAYI            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5-7 </a:t>
            </a:r>
            <a:r>
              <a:rPr lang="tr-TR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Şubat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                   </a:t>
            </a:r>
            <a:r>
              <a:rPr lang="tr-T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ANTALYA </a:t>
            </a:r>
            <a:endParaRPr lang="tr-TR" sz="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000496" y="568091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ZORUNLU YAYIN  - KAMU SPOTU  - RESMİ İLANLAR</a:t>
            </a:r>
          </a:p>
          <a:p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1643042" y="3571876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	</a:t>
            </a:r>
          </a:p>
          <a:p>
            <a:endParaRPr lang="tr-TR" sz="2400" dirty="0"/>
          </a:p>
        </p:txBody>
      </p:sp>
      <p:graphicFrame>
        <p:nvGraphicFramePr>
          <p:cNvPr id="16" name="15 Tablo"/>
          <p:cNvGraphicFramePr>
            <a:graphicFrameLocks noGrp="1"/>
          </p:cNvGraphicFramePr>
          <p:nvPr/>
        </p:nvGraphicFramePr>
        <p:xfrm>
          <a:off x="1785918" y="2571744"/>
          <a:ext cx="5429288" cy="1940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4644"/>
                <a:gridCol w="271464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/>
                        <a:t>T1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/>
                        <a:t>124.416.000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/>
                        <a:t>T2, T3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/>
                        <a:t>109.908.000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/>
                        <a:t>R1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/>
                        <a:t>20.124.000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/>
                        <a:t>R2, R3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/>
                        <a:t>131.155.200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2400" b="1" dirty="0" smtClean="0"/>
                        <a:t>TOPLAM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400" b="1" dirty="0" smtClean="0"/>
                        <a:t>385.600.000 TL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7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33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"/>
          <p:cNvGrpSpPr/>
          <p:nvPr/>
        </p:nvGrpSpPr>
        <p:grpSpPr>
          <a:xfrm>
            <a:off x="-3429056" y="-4071990"/>
            <a:ext cx="9973584" cy="9973584"/>
            <a:chOff x="-1531348" y="6584145"/>
            <a:chExt cx="1952128" cy="1952128"/>
          </a:xfrm>
        </p:grpSpPr>
        <p:sp>
          <p:nvSpPr>
            <p:cNvPr id="5" name="4 Halka"/>
            <p:cNvSpPr/>
            <p:nvPr/>
          </p:nvSpPr>
          <p:spPr>
            <a:xfrm>
              <a:off x="-1531348" y="6584145"/>
              <a:ext cx="1952128" cy="1952128"/>
            </a:xfrm>
            <a:prstGeom prst="donut">
              <a:avLst>
                <a:gd name="adj" fmla="val 11128"/>
              </a:avLst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5 Halka"/>
            <p:cNvSpPr/>
            <p:nvPr/>
          </p:nvSpPr>
          <p:spPr>
            <a:xfrm>
              <a:off x="-1115888" y="6932984"/>
              <a:ext cx="1143744" cy="1143744"/>
            </a:xfrm>
            <a:prstGeom prst="donut">
              <a:avLst>
                <a:gd name="adj" fmla="val 11128"/>
              </a:avLst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7" name="6 Halka"/>
            <p:cNvSpPr/>
            <p:nvPr/>
          </p:nvSpPr>
          <p:spPr>
            <a:xfrm>
              <a:off x="-872008" y="7176864"/>
              <a:ext cx="648072" cy="648072"/>
            </a:xfrm>
            <a:prstGeom prst="donut">
              <a:avLst>
                <a:gd name="adj" fmla="val 11128"/>
              </a:avLst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2" name="11 Dikdörtgen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7 Resim" descr="ratem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40000"/>
          </a:blip>
          <a:srcRect l="4468" t="11111" r="4660" b="11111"/>
          <a:stretch>
            <a:fillRect/>
          </a:stretch>
        </p:blipFill>
        <p:spPr>
          <a:xfrm>
            <a:off x="357158" y="214290"/>
            <a:ext cx="2357454" cy="84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Dikdörtgen"/>
          <p:cNvSpPr/>
          <p:nvPr/>
        </p:nvSpPr>
        <p:spPr>
          <a:xfrm>
            <a:off x="0" y="6250789"/>
            <a:ext cx="9144000" cy="60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10 Grup"/>
          <p:cNvGrpSpPr/>
          <p:nvPr/>
        </p:nvGrpSpPr>
        <p:grpSpPr>
          <a:xfrm>
            <a:off x="8001024" y="6272364"/>
            <a:ext cx="1142976" cy="585660"/>
            <a:chOff x="3929058" y="3828446"/>
            <a:chExt cx="1801972" cy="923330"/>
          </a:xfrm>
        </p:grpSpPr>
        <p:sp>
          <p:nvSpPr>
            <p:cNvPr id="9" name="8 Metin kutusu"/>
            <p:cNvSpPr txBox="1"/>
            <p:nvPr/>
          </p:nvSpPr>
          <p:spPr>
            <a:xfrm>
              <a:off x="3929058" y="3828446"/>
              <a:ext cx="1348446" cy="923330"/>
            </a:xfrm>
            <a:prstGeom prst="rect">
              <a:avLst/>
            </a:prstGeom>
            <a:noFill/>
          </p:spPr>
          <p:txBody>
            <a:bodyPr wrap="none" rtlCol="0">
              <a:prstTxWarp prst="textFadeRight">
                <a:avLst/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tr-TR" sz="3200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15.</a:t>
              </a:r>
              <a:r>
                <a:rPr lang="tr-TR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yIL</a:t>
              </a:r>
              <a:endParaRPr lang="tr-TR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 rot="20787461">
              <a:off x="4302270" y="3941766"/>
              <a:ext cx="1428760" cy="64294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315240"/>
                </a:avLst>
              </a:prstTxWarp>
              <a:spAutoFit/>
            </a:bodyPr>
            <a:lstStyle/>
            <a:p>
              <a:r>
                <a:rPr lang="tr-T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50" endPos="85000" dist="29997" dir="5400000" sy="-100000" algn="bl" rotWithShape="0"/>
                  </a:effectLst>
                </a:rPr>
                <a:t>2001 - 2016</a:t>
              </a:r>
              <a:endParaRPr lang="tr-TR" sz="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226986" y="6417266"/>
            <a:ext cx="877417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YÖNETİM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ÇALIŞTAYI            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5-7 </a:t>
            </a:r>
            <a:r>
              <a:rPr lang="tr-TR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Şubat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                   </a:t>
            </a:r>
            <a:r>
              <a:rPr lang="tr-T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ANTALYA </a:t>
            </a:r>
            <a:endParaRPr lang="tr-TR" sz="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000496" y="568091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ZORUNLU YAYIN  - KAMU SPOTU  - RESMİ İLANLAR</a:t>
            </a:r>
          </a:p>
          <a:p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1643042" y="3571876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	</a:t>
            </a:r>
          </a:p>
          <a:p>
            <a:endParaRPr lang="tr-TR" sz="2400" dirty="0"/>
          </a:p>
        </p:txBody>
      </p:sp>
      <p:sp>
        <p:nvSpPr>
          <p:cNvPr id="17" name="16 Dikdörtgen"/>
          <p:cNvSpPr/>
          <p:nvPr/>
        </p:nvSpPr>
        <p:spPr>
          <a:xfrm>
            <a:off x="1285820" y="1500174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Ayrıca RTÜK Web sitesinde yayınlanması beklenen farklı kurum ve kuruluşlara ait 70 adet kamu spotu bulunmaktadır.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196" t="8789" r="37408" b="39093"/>
          <a:stretch>
            <a:fillRect/>
          </a:stretch>
        </p:blipFill>
        <p:spPr bwMode="auto">
          <a:xfrm>
            <a:off x="1428728" y="2500306"/>
            <a:ext cx="69204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7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33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"/>
          <p:cNvGrpSpPr/>
          <p:nvPr/>
        </p:nvGrpSpPr>
        <p:grpSpPr>
          <a:xfrm>
            <a:off x="-3429056" y="-4071990"/>
            <a:ext cx="9973584" cy="9973584"/>
            <a:chOff x="-1531348" y="6584145"/>
            <a:chExt cx="1952128" cy="1952128"/>
          </a:xfrm>
        </p:grpSpPr>
        <p:sp>
          <p:nvSpPr>
            <p:cNvPr id="5" name="4 Halka"/>
            <p:cNvSpPr/>
            <p:nvPr/>
          </p:nvSpPr>
          <p:spPr>
            <a:xfrm>
              <a:off x="-1531348" y="6584145"/>
              <a:ext cx="1952128" cy="1952128"/>
            </a:xfrm>
            <a:prstGeom prst="donut">
              <a:avLst>
                <a:gd name="adj" fmla="val 11128"/>
              </a:avLst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5 Halka"/>
            <p:cNvSpPr/>
            <p:nvPr/>
          </p:nvSpPr>
          <p:spPr>
            <a:xfrm>
              <a:off x="-1115888" y="6932984"/>
              <a:ext cx="1143744" cy="1143744"/>
            </a:xfrm>
            <a:prstGeom prst="donut">
              <a:avLst>
                <a:gd name="adj" fmla="val 11128"/>
              </a:avLst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7" name="6 Halka"/>
            <p:cNvSpPr/>
            <p:nvPr/>
          </p:nvSpPr>
          <p:spPr>
            <a:xfrm>
              <a:off x="-872008" y="7176864"/>
              <a:ext cx="648072" cy="648072"/>
            </a:xfrm>
            <a:prstGeom prst="donut">
              <a:avLst>
                <a:gd name="adj" fmla="val 11128"/>
              </a:avLst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2" name="11 Dikdörtgen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7 Resim" descr="ratem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40000"/>
          </a:blip>
          <a:srcRect l="4468" t="11111" r="4660" b="11111"/>
          <a:stretch>
            <a:fillRect/>
          </a:stretch>
        </p:blipFill>
        <p:spPr>
          <a:xfrm>
            <a:off x="357158" y="214290"/>
            <a:ext cx="2357454" cy="84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Dikdörtgen"/>
          <p:cNvSpPr/>
          <p:nvPr/>
        </p:nvSpPr>
        <p:spPr>
          <a:xfrm>
            <a:off x="0" y="6250789"/>
            <a:ext cx="9144000" cy="60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10 Grup"/>
          <p:cNvGrpSpPr/>
          <p:nvPr/>
        </p:nvGrpSpPr>
        <p:grpSpPr>
          <a:xfrm>
            <a:off x="8001024" y="6272364"/>
            <a:ext cx="1142976" cy="585660"/>
            <a:chOff x="3929058" y="3828446"/>
            <a:chExt cx="1801972" cy="923330"/>
          </a:xfrm>
        </p:grpSpPr>
        <p:sp>
          <p:nvSpPr>
            <p:cNvPr id="9" name="8 Metin kutusu"/>
            <p:cNvSpPr txBox="1"/>
            <p:nvPr/>
          </p:nvSpPr>
          <p:spPr>
            <a:xfrm>
              <a:off x="3929058" y="3828446"/>
              <a:ext cx="1348446" cy="923330"/>
            </a:xfrm>
            <a:prstGeom prst="rect">
              <a:avLst/>
            </a:prstGeom>
            <a:noFill/>
          </p:spPr>
          <p:txBody>
            <a:bodyPr wrap="none" rtlCol="0">
              <a:prstTxWarp prst="textFadeRight">
                <a:avLst/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tr-TR" sz="3200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15.</a:t>
              </a:r>
              <a:r>
                <a:rPr lang="tr-TR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yIL</a:t>
              </a:r>
              <a:endParaRPr lang="tr-TR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 rot="20787461">
              <a:off x="4302270" y="3941766"/>
              <a:ext cx="1428760" cy="64294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315240"/>
                </a:avLst>
              </a:prstTxWarp>
              <a:spAutoFit/>
            </a:bodyPr>
            <a:lstStyle/>
            <a:p>
              <a:r>
                <a:rPr lang="tr-T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50" endPos="85000" dist="29997" dir="5400000" sy="-100000" algn="bl" rotWithShape="0"/>
                  </a:effectLst>
                </a:rPr>
                <a:t>2001 - 2016</a:t>
              </a:r>
              <a:endParaRPr lang="tr-TR" sz="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226986" y="6417266"/>
            <a:ext cx="877417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YÖNETİM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ÇALIŞTAYI            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5-7 </a:t>
            </a:r>
            <a:r>
              <a:rPr lang="tr-TR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Şubat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                   </a:t>
            </a:r>
            <a:r>
              <a:rPr lang="tr-T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ANTALYA </a:t>
            </a:r>
            <a:endParaRPr lang="tr-TR" sz="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000496" y="568091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ZORUNLU YAYIN  - KAMU SPOTU  - RESMİ İLANLAR</a:t>
            </a:r>
          </a:p>
          <a:p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1643042" y="3571876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	</a:t>
            </a:r>
          </a:p>
          <a:p>
            <a:endParaRPr lang="tr-TR" sz="2400" dirty="0"/>
          </a:p>
        </p:txBody>
      </p:sp>
      <p:sp>
        <p:nvSpPr>
          <p:cNvPr id="17" name="16 Dikdörtgen"/>
          <p:cNvSpPr/>
          <p:nvPr/>
        </p:nvSpPr>
        <p:spPr>
          <a:xfrm>
            <a:off x="5143504" y="3571876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“ Geçtiğimiz yıl </a:t>
            </a:r>
            <a:br>
              <a:rPr lang="tr-TR" sz="2400" b="1" dirty="0" smtClean="0"/>
            </a:br>
            <a:r>
              <a:rPr lang="tr-TR" sz="2400" b="1" dirty="0" smtClean="0"/>
              <a:t>400 milyon TL civarında</a:t>
            </a:r>
            <a:br>
              <a:rPr lang="tr-TR" sz="2400" b="1" dirty="0" smtClean="0"/>
            </a:br>
            <a:r>
              <a:rPr lang="tr-TR" sz="2400" b="1" dirty="0" smtClean="0"/>
              <a:t>ilan dağıtımı yaptık”</a:t>
            </a:r>
            <a:endParaRPr lang="tr-TR" sz="2400" dirty="0"/>
          </a:p>
        </p:txBody>
      </p:sp>
      <p:pic>
        <p:nvPicPr>
          <p:cNvPr id="2050" name="Picture 2" descr="http://www.cemiyetgazetesi.com/wp-content/uploads/Basin%C4%B0lanYakupKara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35132"/>
            <a:ext cx="4500593" cy="2261549"/>
          </a:xfrm>
          <a:prstGeom prst="rect">
            <a:avLst/>
          </a:prstGeom>
          <a:noFill/>
        </p:spPr>
      </p:pic>
      <p:sp>
        <p:nvSpPr>
          <p:cNvPr id="18" name="17 Dikdörtgen"/>
          <p:cNvSpPr/>
          <p:nvPr/>
        </p:nvSpPr>
        <p:spPr>
          <a:xfrm>
            <a:off x="428596" y="4857760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Yakup KARACA </a:t>
            </a:r>
            <a:r>
              <a:rPr lang="tr-TR" sz="1600" i="1" dirty="0" smtClean="0"/>
              <a:t>Basın İlan Kurumu Genel Müdürü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7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33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"/>
          <p:cNvGrpSpPr/>
          <p:nvPr/>
        </p:nvGrpSpPr>
        <p:grpSpPr>
          <a:xfrm>
            <a:off x="-3429056" y="-4071990"/>
            <a:ext cx="9973584" cy="9973584"/>
            <a:chOff x="-1531348" y="6584145"/>
            <a:chExt cx="1952128" cy="1952128"/>
          </a:xfrm>
        </p:grpSpPr>
        <p:sp>
          <p:nvSpPr>
            <p:cNvPr id="5" name="4 Halka"/>
            <p:cNvSpPr/>
            <p:nvPr/>
          </p:nvSpPr>
          <p:spPr>
            <a:xfrm>
              <a:off x="-1531348" y="6584145"/>
              <a:ext cx="1952128" cy="1952128"/>
            </a:xfrm>
            <a:prstGeom prst="donut">
              <a:avLst>
                <a:gd name="adj" fmla="val 11128"/>
              </a:avLst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5 Halka"/>
            <p:cNvSpPr/>
            <p:nvPr/>
          </p:nvSpPr>
          <p:spPr>
            <a:xfrm>
              <a:off x="-1115888" y="6932984"/>
              <a:ext cx="1143744" cy="1143744"/>
            </a:xfrm>
            <a:prstGeom prst="donut">
              <a:avLst>
                <a:gd name="adj" fmla="val 11128"/>
              </a:avLst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7" name="6 Halka"/>
            <p:cNvSpPr/>
            <p:nvPr/>
          </p:nvSpPr>
          <p:spPr>
            <a:xfrm>
              <a:off x="-872008" y="7176864"/>
              <a:ext cx="648072" cy="648072"/>
            </a:xfrm>
            <a:prstGeom prst="donut">
              <a:avLst>
                <a:gd name="adj" fmla="val 11128"/>
              </a:avLst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2" name="11 Dikdörtgen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7 Resim" descr="ratem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40000"/>
          </a:blip>
          <a:srcRect l="4468" t="11111" r="4660" b="11111"/>
          <a:stretch>
            <a:fillRect/>
          </a:stretch>
        </p:blipFill>
        <p:spPr>
          <a:xfrm>
            <a:off x="357158" y="214290"/>
            <a:ext cx="2357454" cy="84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Dikdörtgen"/>
          <p:cNvSpPr/>
          <p:nvPr/>
        </p:nvSpPr>
        <p:spPr>
          <a:xfrm>
            <a:off x="0" y="6250789"/>
            <a:ext cx="9144000" cy="60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10 Grup"/>
          <p:cNvGrpSpPr/>
          <p:nvPr/>
        </p:nvGrpSpPr>
        <p:grpSpPr>
          <a:xfrm>
            <a:off x="8001024" y="6272364"/>
            <a:ext cx="1142976" cy="585660"/>
            <a:chOff x="3929058" y="3828446"/>
            <a:chExt cx="1801972" cy="923330"/>
          </a:xfrm>
        </p:grpSpPr>
        <p:sp>
          <p:nvSpPr>
            <p:cNvPr id="9" name="8 Metin kutusu"/>
            <p:cNvSpPr txBox="1"/>
            <p:nvPr/>
          </p:nvSpPr>
          <p:spPr>
            <a:xfrm>
              <a:off x="3929058" y="3828446"/>
              <a:ext cx="1348446" cy="923330"/>
            </a:xfrm>
            <a:prstGeom prst="rect">
              <a:avLst/>
            </a:prstGeom>
            <a:noFill/>
          </p:spPr>
          <p:txBody>
            <a:bodyPr wrap="none" rtlCol="0">
              <a:prstTxWarp prst="textFadeRight">
                <a:avLst/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tr-TR" sz="3200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15.</a:t>
              </a:r>
              <a:r>
                <a:rPr lang="tr-TR" b="1" cap="all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50" endPos="85000" dir="5400000" sy="-100000" algn="bl" rotWithShape="0"/>
                  </a:effectLst>
                  <a:latin typeface="Nyala" pitchFamily="2" charset="0"/>
                </a:rPr>
                <a:t>yIL</a:t>
              </a:r>
              <a:endParaRPr lang="tr-TR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yala" pitchFamily="2" charset="0"/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 rot="20787461">
              <a:off x="4302270" y="3941766"/>
              <a:ext cx="1428760" cy="64294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315240"/>
                </a:avLst>
              </a:prstTxWarp>
              <a:spAutoFit/>
            </a:bodyPr>
            <a:lstStyle/>
            <a:p>
              <a:r>
                <a:rPr lang="tr-T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50" endPos="85000" dist="29997" dir="5400000" sy="-100000" algn="bl" rotWithShape="0"/>
                  </a:effectLst>
                </a:rPr>
                <a:t>2001 - 2016</a:t>
              </a:r>
              <a:endParaRPr lang="tr-TR" sz="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226986" y="6417266"/>
            <a:ext cx="877417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YÖNETİM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ÇALIŞTAYI            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5-7 </a:t>
            </a:r>
            <a:r>
              <a:rPr lang="tr-TR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Şubat </a:t>
            </a:r>
            <a:r>
              <a:rPr lang="tr-T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                   </a:t>
            </a:r>
            <a:r>
              <a:rPr lang="tr-T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ANTALYA </a:t>
            </a:r>
            <a:endParaRPr lang="tr-TR" sz="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000496" y="568091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ZORUNLU YAYIN  - KAMU SPOTU  - RESMİ İLANLAR</a:t>
            </a:r>
          </a:p>
          <a:p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1643042" y="3571876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	</a:t>
            </a:r>
          </a:p>
          <a:p>
            <a:r>
              <a:rPr lang="tr-TR" sz="2400" b="1" dirty="0" smtClean="0"/>
              <a:t>	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	</a:t>
            </a:r>
          </a:p>
          <a:p>
            <a:endParaRPr lang="tr-TR" sz="2400" dirty="0"/>
          </a:p>
        </p:txBody>
      </p:sp>
      <p:sp>
        <p:nvSpPr>
          <p:cNvPr id="17" name="16 Dikdörtgen"/>
          <p:cNvSpPr/>
          <p:nvPr/>
        </p:nvSpPr>
        <p:spPr>
          <a:xfrm>
            <a:off x="571472" y="1643050"/>
            <a:ext cx="857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/>
              <a:t>MADDE 41 – </a:t>
            </a:r>
            <a:r>
              <a:rPr lang="tr-TR" sz="2000" dirty="0" smtClean="0"/>
              <a:t>(1) Üst Kurulun gelirleri şunlardır:</a:t>
            </a:r>
          </a:p>
          <a:p>
            <a:r>
              <a:rPr lang="tr-TR" sz="2000" dirty="0" smtClean="0"/>
              <a:t>a) Medya hizmet sağlayıcı kuruluşlardan alınacak yayın lisansı ücretleri.</a:t>
            </a:r>
          </a:p>
          <a:p>
            <a:r>
              <a:rPr lang="tr-TR" sz="2000" dirty="0" smtClean="0"/>
              <a:t>b) Karasal ortamdan yayın yapan kamu ve özel medya hizmet sağlayıcı kuruluşlardan alınacak televizyon kanal, </a:t>
            </a:r>
            <a:r>
              <a:rPr lang="tr-TR" sz="2000" dirty="0" err="1" smtClean="0"/>
              <a:t>multipleks</a:t>
            </a:r>
            <a:r>
              <a:rPr lang="tr-TR" sz="2000" dirty="0" smtClean="0"/>
              <a:t> kapasite ve radyo frekans yıllık kullanım ücretleri.</a:t>
            </a:r>
          </a:p>
          <a:p>
            <a:r>
              <a:rPr lang="tr-TR" sz="2000" dirty="0" smtClean="0"/>
              <a:t>c) 5809 sayılı Elektronik Haberleşme Kanunu ve ilgili mevzuat hükümleri saklı kalmak kaydıyla, yayın hizmetlerinin iletimi faaliyetinde bulunan platform, </a:t>
            </a:r>
            <a:r>
              <a:rPr lang="tr-TR" sz="2000" dirty="0" err="1" smtClean="0"/>
              <a:t>multipleks</a:t>
            </a:r>
            <a:r>
              <a:rPr lang="tr-TR" sz="2000" dirty="0" smtClean="0"/>
              <a:t> ve altyapı işletmecileri ile verici tesis ve işletim şirketinden alınacak yayın iletim yetkilendirme ücretleri.</a:t>
            </a:r>
          </a:p>
          <a:p>
            <a:r>
              <a:rPr lang="tr-TR" sz="2000" dirty="0" smtClean="0"/>
              <a:t>ç) Medya hizmet sağlayıcılarının, program destekleme gelirleri hariç aylık brüt ticarî iletişim gelirlerinden ayrılacak yüzde üç paylar.</a:t>
            </a:r>
          </a:p>
          <a:p>
            <a:r>
              <a:rPr lang="tr-TR" sz="2000" dirty="0" smtClean="0"/>
              <a:t>d) Gerektiğinde Türkiye Büyük Millet Meclisi Başkanlığı bütçesinden alınacak Hazine yardımı.</a:t>
            </a:r>
          </a:p>
          <a:p>
            <a:r>
              <a:rPr lang="tr-TR" sz="2000" dirty="0" smtClean="0"/>
              <a:t>e) Sair gelirler.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654</Words>
  <Application>Microsoft Office PowerPoint</Application>
  <PresentationFormat>Ekran Gösterisi (4:3)</PresentationFormat>
  <Paragraphs>138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</dc:creator>
  <cp:lastModifiedBy>RATEM</cp:lastModifiedBy>
  <cp:revision>27</cp:revision>
  <dcterms:created xsi:type="dcterms:W3CDTF">2016-02-04T11:24:48Z</dcterms:created>
  <dcterms:modified xsi:type="dcterms:W3CDTF">2016-02-05T21:45:42Z</dcterms:modified>
</cp:coreProperties>
</file>