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43" autoAdjust="0"/>
    <p:restoredTop sz="94723" autoAdjust="0"/>
  </p:normalViewPr>
  <p:slideViewPr>
    <p:cSldViewPr>
      <p:cViewPr varScale="1">
        <p:scale>
          <a:sx n="69" d="100"/>
          <a:sy n="69" d="100"/>
        </p:scale>
        <p:origin x="-141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9A2EDC-0908-4947-B56D-4D20DC56BA85}" type="datetimeFigureOut">
              <a:rPr lang="tr-TR" smtClean="0"/>
              <a:pPr/>
              <a:t>05.02.2016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0489AB-82CA-47E6-A5A2-086C248F8C0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46D46-ED21-46E8-9865-B208E6539D25}" type="datetimeFigureOut">
              <a:rPr lang="tr-TR" smtClean="0"/>
              <a:pPr/>
              <a:t>05.02.2016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A8CC1-BCD4-4196-9BEA-C9D84E8B4D1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46D46-ED21-46E8-9865-B208E6539D25}" type="datetimeFigureOut">
              <a:rPr lang="tr-TR" smtClean="0"/>
              <a:pPr/>
              <a:t>05.02.2016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A8CC1-BCD4-4196-9BEA-C9D84E8B4D1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46D46-ED21-46E8-9865-B208E6539D25}" type="datetimeFigureOut">
              <a:rPr lang="tr-TR" smtClean="0"/>
              <a:pPr/>
              <a:t>05.02.2016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A8CC1-BCD4-4196-9BEA-C9D84E8B4D1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46D46-ED21-46E8-9865-B208E6539D25}" type="datetimeFigureOut">
              <a:rPr lang="tr-TR" smtClean="0"/>
              <a:pPr/>
              <a:t>05.02.2016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A8CC1-BCD4-4196-9BEA-C9D84E8B4D1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46D46-ED21-46E8-9865-B208E6539D25}" type="datetimeFigureOut">
              <a:rPr lang="tr-TR" smtClean="0"/>
              <a:pPr/>
              <a:t>05.02.2016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A8CC1-BCD4-4196-9BEA-C9D84E8B4D1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46D46-ED21-46E8-9865-B208E6539D25}" type="datetimeFigureOut">
              <a:rPr lang="tr-TR" smtClean="0"/>
              <a:pPr/>
              <a:t>05.02.2016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A8CC1-BCD4-4196-9BEA-C9D84E8B4D1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46D46-ED21-46E8-9865-B208E6539D25}" type="datetimeFigureOut">
              <a:rPr lang="tr-TR" smtClean="0"/>
              <a:pPr/>
              <a:t>05.02.2016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A8CC1-BCD4-4196-9BEA-C9D84E8B4D1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46D46-ED21-46E8-9865-B208E6539D25}" type="datetimeFigureOut">
              <a:rPr lang="tr-TR" smtClean="0"/>
              <a:pPr/>
              <a:t>05.02.2016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A8CC1-BCD4-4196-9BEA-C9D84E8B4D1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46D46-ED21-46E8-9865-B208E6539D25}" type="datetimeFigureOut">
              <a:rPr lang="tr-TR" smtClean="0"/>
              <a:pPr/>
              <a:t>05.02.2016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A8CC1-BCD4-4196-9BEA-C9D84E8B4D1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46D46-ED21-46E8-9865-B208E6539D25}" type="datetimeFigureOut">
              <a:rPr lang="tr-TR" smtClean="0"/>
              <a:pPr/>
              <a:t>05.02.2016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A8CC1-BCD4-4196-9BEA-C9D84E8B4D1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46D46-ED21-46E8-9865-B208E6539D25}" type="datetimeFigureOut">
              <a:rPr lang="tr-TR" smtClean="0"/>
              <a:pPr/>
              <a:t>05.02.2016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A8CC1-BCD4-4196-9BEA-C9D84E8B4D1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46D46-ED21-46E8-9865-B208E6539D25}" type="datetimeFigureOut">
              <a:rPr lang="tr-TR" smtClean="0"/>
              <a:pPr/>
              <a:t>05.02.2016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A8CC1-BCD4-4196-9BEA-C9D84E8B4D1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alpha val="67000"/>
              </a:schemeClr>
            </a:gs>
            <a:gs pos="100000">
              <a:schemeClr val="accent1">
                <a:lumMod val="60000"/>
                <a:lumOff val="40000"/>
              </a:schemeClr>
            </a:gs>
            <a:gs pos="33000">
              <a:schemeClr val="bg1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"/>
          <p:cNvGrpSpPr/>
          <p:nvPr/>
        </p:nvGrpSpPr>
        <p:grpSpPr>
          <a:xfrm>
            <a:off x="-414791" y="-1557792"/>
            <a:ext cx="9973584" cy="9973584"/>
            <a:chOff x="-1531348" y="6584145"/>
            <a:chExt cx="1952128" cy="1952128"/>
          </a:xfrm>
        </p:grpSpPr>
        <p:sp>
          <p:nvSpPr>
            <p:cNvPr id="5" name="4 Halka"/>
            <p:cNvSpPr/>
            <p:nvPr/>
          </p:nvSpPr>
          <p:spPr>
            <a:xfrm>
              <a:off x="-1531348" y="6584145"/>
              <a:ext cx="1952128" cy="1952128"/>
            </a:xfrm>
            <a:prstGeom prst="donut">
              <a:avLst>
                <a:gd name="adj" fmla="val 11128"/>
              </a:avLst>
            </a:prstGeom>
            <a:noFill/>
            <a:ln w="7620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  <p:sp>
          <p:nvSpPr>
            <p:cNvPr id="6" name="5 Halka"/>
            <p:cNvSpPr/>
            <p:nvPr/>
          </p:nvSpPr>
          <p:spPr>
            <a:xfrm>
              <a:off x="-1115888" y="6932984"/>
              <a:ext cx="1143744" cy="1143744"/>
            </a:xfrm>
            <a:prstGeom prst="donut">
              <a:avLst>
                <a:gd name="adj" fmla="val 11128"/>
              </a:avLst>
            </a:prstGeom>
            <a:noFill/>
            <a:ln w="571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  <p:sp>
          <p:nvSpPr>
            <p:cNvPr id="7" name="6 Halka"/>
            <p:cNvSpPr/>
            <p:nvPr/>
          </p:nvSpPr>
          <p:spPr>
            <a:xfrm>
              <a:off x="-872008" y="7176864"/>
              <a:ext cx="648072" cy="648072"/>
            </a:xfrm>
            <a:prstGeom prst="donut">
              <a:avLst>
                <a:gd name="adj" fmla="val 11128"/>
              </a:avLst>
            </a:prstGeom>
            <a:noFill/>
            <a:ln w="28575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</p:grpSp>
      <p:pic>
        <p:nvPicPr>
          <p:cNvPr id="8" name="7 Resim" descr="ratem_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lum contrast="-40000"/>
          </a:blip>
          <a:srcRect l="4468" t="11111" r="4660" b="11111"/>
          <a:stretch>
            <a:fillRect/>
          </a:stretch>
        </p:blipFill>
        <p:spPr>
          <a:xfrm>
            <a:off x="3178959" y="2571744"/>
            <a:ext cx="2786082" cy="1000132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8 Metin kutusu"/>
          <p:cNvSpPr txBox="1"/>
          <p:nvPr/>
        </p:nvSpPr>
        <p:spPr>
          <a:xfrm>
            <a:off x="3929058" y="3828446"/>
            <a:ext cx="1348446" cy="923330"/>
          </a:xfrm>
          <a:prstGeom prst="rect">
            <a:avLst/>
          </a:prstGeom>
          <a:noFill/>
        </p:spPr>
        <p:txBody>
          <a:bodyPr wrap="none" rtlCol="0">
            <a:prstTxWarp prst="textFadeRight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tr-TR" sz="54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5000" endA="50" endPos="85000" dir="5400000" sy="-100000" algn="bl" rotWithShape="0"/>
                </a:effectLst>
                <a:latin typeface="Nyala" pitchFamily="2" charset="0"/>
              </a:rPr>
              <a:t>15.</a:t>
            </a:r>
            <a:r>
              <a:rPr lang="tr-TR" sz="36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5000" endA="50" endPos="85000" dir="5400000" sy="-100000" algn="bl" rotWithShape="0"/>
                </a:effectLst>
                <a:latin typeface="Nyala" pitchFamily="2" charset="0"/>
              </a:rPr>
              <a:t>yIL</a:t>
            </a:r>
            <a:endParaRPr lang="tr-TR" sz="3600" b="1" cap="all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6350" stA="55000" endA="50" endPos="85000" dir="5400000" sy="-100000" algn="bl" rotWithShape="0"/>
              </a:effectLst>
              <a:latin typeface="Nyala" pitchFamily="2" charset="0"/>
            </a:endParaRPr>
          </a:p>
        </p:txBody>
      </p:sp>
      <p:sp>
        <p:nvSpPr>
          <p:cNvPr id="10" name="9 Metin kutusu"/>
          <p:cNvSpPr txBox="1"/>
          <p:nvPr/>
        </p:nvSpPr>
        <p:spPr>
          <a:xfrm rot="20787461">
            <a:off x="4302270" y="3941766"/>
            <a:ext cx="1428760" cy="642942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>
                <a:gd name="adj" fmla="val 2315240"/>
              </a:avLst>
            </a:prstTxWarp>
            <a:spAutoFit/>
          </a:bodyPr>
          <a:lstStyle/>
          <a:p>
            <a:r>
              <a:rPr lang="tr-T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50" endPos="85000" dist="29997" dir="5400000" sy="-100000" algn="bl" rotWithShape="0"/>
                </a:effectLst>
              </a:rPr>
              <a:t>2001 - 2016</a:t>
            </a:r>
            <a:endParaRPr lang="tr-TR" sz="12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reflection blurRad="6350" stA="55000" endA="50" endPos="85000" dist="29997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3 Grup"/>
          <p:cNvGrpSpPr/>
          <p:nvPr/>
        </p:nvGrpSpPr>
        <p:grpSpPr>
          <a:xfrm>
            <a:off x="-540568" y="-1539552"/>
            <a:ext cx="9973584" cy="9973584"/>
            <a:chOff x="-1531348" y="6584145"/>
            <a:chExt cx="1952128" cy="1952128"/>
          </a:xfrm>
        </p:grpSpPr>
        <p:sp>
          <p:nvSpPr>
            <p:cNvPr id="5" name="4 Halka"/>
            <p:cNvSpPr/>
            <p:nvPr/>
          </p:nvSpPr>
          <p:spPr>
            <a:xfrm>
              <a:off x="-1531348" y="6584145"/>
              <a:ext cx="1952128" cy="1952128"/>
            </a:xfrm>
            <a:prstGeom prst="donut">
              <a:avLst>
                <a:gd name="adj" fmla="val 11128"/>
              </a:avLst>
            </a:prstGeom>
            <a:noFill/>
            <a:ln w="7620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  <p:sp>
          <p:nvSpPr>
            <p:cNvPr id="6" name="5 Halka"/>
            <p:cNvSpPr/>
            <p:nvPr/>
          </p:nvSpPr>
          <p:spPr>
            <a:xfrm>
              <a:off x="-1115888" y="6932984"/>
              <a:ext cx="1143744" cy="1143744"/>
            </a:xfrm>
            <a:prstGeom prst="donut">
              <a:avLst>
                <a:gd name="adj" fmla="val 11128"/>
              </a:avLst>
            </a:prstGeom>
            <a:noFill/>
            <a:ln w="571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  <p:sp>
          <p:nvSpPr>
            <p:cNvPr id="7" name="6 Halka"/>
            <p:cNvSpPr/>
            <p:nvPr/>
          </p:nvSpPr>
          <p:spPr>
            <a:xfrm>
              <a:off x="-872008" y="7176864"/>
              <a:ext cx="648072" cy="648072"/>
            </a:xfrm>
            <a:prstGeom prst="donut">
              <a:avLst>
                <a:gd name="adj" fmla="val 11128"/>
              </a:avLst>
            </a:prstGeom>
            <a:noFill/>
            <a:ln w="28575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</p:grpSp>
      <p:sp>
        <p:nvSpPr>
          <p:cNvPr id="12" name="11 Dikdörtgen"/>
          <p:cNvSpPr/>
          <p:nvPr/>
        </p:nvSpPr>
        <p:spPr>
          <a:xfrm>
            <a:off x="0" y="0"/>
            <a:ext cx="9144000" cy="12144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reflection blurRad="6350" stA="50000" endA="300" endPos="90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pic>
        <p:nvPicPr>
          <p:cNvPr id="8" name="7 Resim" descr="ratem_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lum contrast="-40000"/>
          </a:blip>
          <a:srcRect l="4468" t="11111" r="4660" b="11111"/>
          <a:stretch>
            <a:fillRect/>
          </a:stretch>
        </p:blipFill>
        <p:spPr>
          <a:xfrm>
            <a:off x="357158" y="214290"/>
            <a:ext cx="2357454" cy="84626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12 Dikdörtgen"/>
          <p:cNvSpPr/>
          <p:nvPr/>
        </p:nvSpPr>
        <p:spPr>
          <a:xfrm>
            <a:off x="0" y="6250789"/>
            <a:ext cx="9144000" cy="6072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reflection blurRad="6350" stA="50000" endA="300" endPos="90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pSp>
        <p:nvGrpSpPr>
          <p:cNvPr id="3" name="10 Grup"/>
          <p:cNvGrpSpPr/>
          <p:nvPr/>
        </p:nvGrpSpPr>
        <p:grpSpPr>
          <a:xfrm>
            <a:off x="8001024" y="6272364"/>
            <a:ext cx="1142976" cy="585660"/>
            <a:chOff x="3929058" y="3828446"/>
            <a:chExt cx="1801972" cy="923330"/>
          </a:xfrm>
        </p:grpSpPr>
        <p:sp>
          <p:nvSpPr>
            <p:cNvPr id="9" name="8 Metin kutusu"/>
            <p:cNvSpPr txBox="1"/>
            <p:nvPr/>
          </p:nvSpPr>
          <p:spPr>
            <a:xfrm>
              <a:off x="3929058" y="3828446"/>
              <a:ext cx="1348446" cy="923330"/>
            </a:xfrm>
            <a:prstGeom prst="rect">
              <a:avLst/>
            </a:prstGeom>
            <a:noFill/>
          </p:spPr>
          <p:txBody>
            <a:bodyPr wrap="none" rtlCol="0">
              <a:prstTxWarp prst="textFadeRight">
                <a:avLst/>
              </a:prstTxWarp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r>
                <a:rPr lang="tr-TR" sz="3200" b="1" cap="all" dirty="0" smtClean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reflection blurRad="6350" stA="55000" endA="50" endPos="85000" dir="5400000" sy="-100000" algn="bl" rotWithShape="0"/>
                  </a:effectLst>
                  <a:latin typeface="Nyala" pitchFamily="2" charset="0"/>
                </a:rPr>
                <a:t>15.</a:t>
              </a:r>
              <a:r>
                <a:rPr lang="tr-TR" b="1" cap="all" dirty="0" smtClean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reflection blurRad="6350" stA="55000" endA="50" endPos="85000" dir="5400000" sy="-100000" algn="bl" rotWithShape="0"/>
                  </a:effectLst>
                  <a:latin typeface="Nyala" pitchFamily="2" charset="0"/>
                </a:rPr>
                <a:t>yIL</a:t>
              </a:r>
              <a:endParaRPr lang="tr-TR" b="1" cap="all" dirty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5000" endA="50" endPos="85000" dir="5400000" sy="-100000" algn="bl" rotWithShape="0"/>
                </a:effectLst>
                <a:latin typeface="Nyala" pitchFamily="2" charset="0"/>
              </a:endParaRPr>
            </a:p>
          </p:txBody>
        </p:sp>
        <p:sp>
          <p:nvSpPr>
            <p:cNvPr id="10" name="9 Metin kutusu"/>
            <p:cNvSpPr txBox="1"/>
            <p:nvPr/>
          </p:nvSpPr>
          <p:spPr>
            <a:xfrm rot="20787461">
              <a:off x="4302270" y="3941766"/>
              <a:ext cx="1428760" cy="642942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>
                  <a:gd name="adj" fmla="val 2315240"/>
                </a:avLst>
              </a:prstTxWarp>
              <a:spAutoFit/>
            </a:bodyPr>
            <a:lstStyle/>
            <a:p>
              <a:r>
                <a:rPr lang="tr-TR" sz="8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ffectLst>
                    <a:reflection blurRad="6350" stA="55000" endA="50" endPos="85000" dist="29997" dir="5400000" sy="-100000" algn="bl" rotWithShape="0"/>
                  </a:effectLst>
                </a:rPr>
                <a:t>2001 - 2016</a:t>
              </a:r>
              <a:endParaRPr lang="tr-TR" sz="8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50" endPos="85000" dist="29997" dir="5400000" sy="-100000" algn="bl" rotWithShape="0"/>
                </a:effectLst>
              </a:endParaRPr>
            </a:p>
          </p:txBody>
        </p:sp>
      </p:grpSp>
      <p:sp>
        <p:nvSpPr>
          <p:cNvPr id="14" name="13 Metin kutusu"/>
          <p:cNvSpPr txBox="1"/>
          <p:nvPr/>
        </p:nvSpPr>
        <p:spPr>
          <a:xfrm>
            <a:off x="226986" y="6417266"/>
            <a:ext cx="8774170" cy="369320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YÖNETİM </a:t>
            </a:r>
            <a:r>
              <a:rPr lang="tr-T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ÇALIŞTAYI             </a:t>
            </a:r>
            <a:r>
              <a:rPr lang="tr-TR" sz="1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5-7 </a:t>
            </a:r>
            <a:r>
              <a:rPr lang="tr-TR" sz="12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Şubat </a:t>
            </a:r>
            <a:r>
              <a:rPr lang="tr-TR" sz="1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2016                    </a:t>
            </a:r>
            <a:r>
              <a:rPr lang="tr-TR" sz="105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ANTALYA </a:t>
            </a:r>
            <a:endParaRPr lang="tr-TR" sz="6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14 Metin kutusu"/>
          <p:cNvSpPr txBox="1"/>
          <p:nvPr/>
        </p:nvSpPr>
        <p:spPr>
          <a:xfrm>
            <a:off x="3929058" y="428604"/>
            <a:ext cx="65008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5846 SAYILI FİKİR VE SANAT ESERLERİ KANUNU’NDA </a:t>
            </a:r>
            <a:br>
              <a:rPr lang="tr-TR" dirty="0" smtClean="0"/>
            </a:br>
            <a:r>
              <a:rPr lang="tr-TR" dirty="0" smtClean="0"/>
              <a:t>DEĞİŞİKLİK TALEPLERİ</a:t>
            </a:r>
          </a:p>
          <a:p>
            <a:endParaRPr lang="tr-TR" dirty="0"/>
          </a:p>
        </p:txBody>
      </p:sp>
      <p:sp>
        <p:nvSpPr>
          <p:cNvPr id="17" name="16 Metin kutusu"/>
          <p:cNvSpPr txBox="1"/>
          <p:nvPr/>
        </p:nvSpPr>
        <p:spPr>
          <a:xfrm>
            <a:off x="3929058" y="3071810"/>
            <a:ext cx="4500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18" name="17 Dikdörtgen"/>
          <p:cNvSpPr/>
          <p:nvPr/>
        </p:nvSpPr>
        <p:spPr>
          <a:xfrm>
            <a:off x="611560" y="1720841"/>
            <a:ext cx="48245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dirty="0" smtClean="0"/>
              <a:t> </a:t>
            </a:r>
          </a:p>
          <a:p>
            <a:r>
              <a:rPr lang="tr-TR" sz="2400" dirty="0" smtClean="0"/>
              <a:t> </a:t>
            </a:r>
            <a:endParaRPr lang="tr-TR" sz="2400" dirty="0"/>
          </a:p>
        </p:txBody>
      </p:sp>
      <p:sp>
        <p:nvSpPr>
          <p:cNvPr id="16" name="15 Dikdörtgen"/>
          <p:cNvSpPr/>
          <p:nvPr/>
        </p:nvSpPr>
        <p:spPr>
          <a:xfrm>
            <a:off x="1907704" y="2227258"/>
            <a:ext cx="58326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e) Günümüzde teknolojik ilerlemeler, aslen meslek birliklerine bu eserlerin tespiti için birçok olanak sunmaktadır. </a:t>
            </a:r>
          </a:p>
          <a:p>
            <a:endParaRPr lang="tr-TR" sz="2400" dirty="0" smtClean="0"/>
          </a:p>
          <a:p>
            <a:r>
              <a:rPr lang="tr-TR" sz="2400" b="1" dirty="0" smtClean="0"/>
              <a:t>Tamamen meslek birliklerinin iç işleyişini ilgilendiren bu konudaki yükümlülüğün meslek birliklerinde olduğuna dair bir düzenleme yapılması,</a:t>
            </a:r>
            <a:endParaRPr lang="tr-TR" sz="2400" dirty="0" smtClean="0"/>
          </a:p>
          <a:p>
            <a:r>
              <a:rPr lang="tr-TR" sz="2400" dirty="0" smtClean="0"/>
              <a:t> 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3 Grup"/>
          <p:cNvGrpSpPr/>
          <p:nvPr/>
        </p:nvGrpSpPr>
        <p:grpSpPr>
          <a:xfrm>
            <a:off x="-540568" y="-1539552"/>
            <a:ext cx="9973584" cy="9973584"/>
            <a:chOff x="-1531348" y="6584145"/>
            <a:chExt cx="1952128" cy="1952128"/>
          </a:xfrm>
        </p:grpSpPr>
        <p:sp>
          <p:nvSpPr>
            <p:cNvPr id="5" name="4 Halka"/>
            <p:cNvSpPr/>
            <p:nvPr/>
          </p:nvSpPr>
          <p:spPr>
            <a:xfrm>
              <a:off x="-1531348" y="6584145"/>
              <a:ext cx="1952128" cy="1952128"/>
            </a:xfrm>
            <a:prstGeom prst="donut">
              <a:avLst>
                <a:gd name="adj" fmla="val 11128"/>
              </a:avLst>
            </a:prstGeom>
            <a:noFill/>
            <a:ln w="7620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  <p:sp>
          <p:nvSpPr>
            <p:cNvPr id="6" name="5 Halka"/>
            <p:cNvSpPr/>
            <p:nvPr/>
          </p:nvSpPr>
          <p:spPr>
            <a:xfrm>
              <a:off x="-1115888" y="6932984"/>
              <a:ext cx="1143744" cy="1143744"/>
            </a:xfrm>
            <a:prstGeom prst="donut">
              <a:avLst>
                <a:gd name="adj" fmla="val 11128"/>
              </a:avLst>
            </a:prstGeom>
            <a:noFill/>
            <a:ln w="571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  <p:sp>
          <p:nvSpPr>
            <p:cNvPr id="7" name="6 Halka"/>
            <p:cNvSpPr/>
            <p:nvPr/>
          </p:nvSpPr>
          <p:spPr>
            <a:xfrm>
              <a:off x="-872008" y="7176864"/>
              <a:ext cx="648072" cy="648072"/>
            </a:xfrm>
            <a:prstGeom prst="donut">
              <a:avLst>
                <a:gd name="adj" fmla="val 11128"/>
              </a:avLst>
            </a:prstGeom>
            <a:noFill/>
            <a:ln w="28575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</p:grpSp>
      <p:sp>
        <p:nvSpPr>
          <p:cNvPr id="12" name="11 Dikdörtgen"/>
          <p:cNvSpPr/>
          <p:nvPr/>
        </p:nvSpPr>
        <p:spPr>
          <a:xfrm>
            <a:off x="0" y="0"/>
            <a:ext cx="9144000" cy="12144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reflection blurRad="6350" stA="50000" endA="300" endPos="90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pic>
        <p:nvPicPr>
          <p:cNvPr id="8" name="7 Resim" descr="ratem_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lum contrast="-40000"/>
          </a:blip>
          <a:srcRect l="4468" t="11111" r="4660" b="11111"/>
          <a:stretch>
            <a:fillRect/>
          </a:stretch>
        </p:blipFill>
        <p:spPr>
          <a:xfrm>
            <a:off x="357158" y="214290"/>
            <a:ext cx="2357454" cy="84626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12 Dikdörtgen"/>
          <p:cNvSpPr/>
          <p:nvPr/>
        </p:nvSpPr>
        <p:spPr>
          <a:xfrm>
            <a:off x="0" y="6250789"/>
            <a:ext cx="9144000" cy="6072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reflection blurRad="6350" stA="50000" endA="300" endPos="90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pSp>
        <p:nvGrpSpPr>
          <p:cNvPr id="3" name="10 Grup"/>
          <p:cNvGrpSpPr/>
          <p:nvPr/>
        </p:nvGrpSpPr>
        <p:grpSpPr>
          <a:xfrm>
            <a:off x="8001024" y="6272364"/>
            <a:ext cx="1142976" cy="585660"/>
            <a:chOff x="3929058" y="3828446"/>
            <a:chExt cx="1801972" cy="923330"/>
          </a:xfrm>
        </p:grpSpPr>
        <p:sp>
          <p:nvSpPr>
            <p:cNvPr id="9" name="8 Metin kutusu"/>
            <p:cNvSpPr txBox="1"/>
            <p:nvPr/>
          </p:nvSpPr>
          <p:spPr>
            <a:xfrm>
              <a:off x="3929058" y="3828446"/>
              <a:ext cx="1348446" cy="923330"/>
            </a:xfrm>
            <a:prstGeom prst="rect">
              <a:avLst/>
            </a:prstGeom>
            <a:noFill/>
          </p:spPr>
          <p:txBody>
            <a:bodyPr wrap="none" rtlCol="0">
              <a:prstTxWarp prst="textFadeRight">
                <a:avLst/>
              </a:prstTxWarp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r>
                <a:rPr lang="tr-TR" sz="3200" b="1" cap="all" dirty="0" smtClean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reflection blurRad="6350" stA="55000" endA="50" endPos="85000" dir="5400000" sy="-100000" algn="bl" rotWithShape="0"/>
                  </a:effectLst>
                  <a:latin typeface="Nyala" pitchFamily="2" charset="0"/>
                </a:rPr>
                <a:t>15.</a:t>
              </a:r>
              <a:r>
                <a:rPr lang="tr-TR" b="1" cap="all" dirty="0" smtClean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reflection blurRad="6350" stA="55000" endA="50" endPos="85000" dir="5400000" sy="-100000" algn="bl" rotWithShape="0"/>
                  </a:effectLst>
                  <a:latin typeface="Nyala" pitchFamily="2" charset="0"/>
                </a:rPr>
                <a:t>yIL</a:t>
              </a:r>
              <a:endParaRPr lang="tr-TR" b="1" cap="all" dirty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5000" endA="50" endPos="85000" dir="5400000" sy="-100000" algn="bl" rotWithShape="0"/>
                </a:effectLst>
                <a:latin typeface="Nyala" pitchFamily="2" charset="0"/>
              </a:endParaRPr>
            </a:p>
          </p:txBody>
        </p:sp>
        <p:sp>
          <p:nvSpPr>
            <p:cNvPr id="10" name="9 Metin kutusu"/>
            <p:cNvSpPr txBox="1"/>
            <p:nvPr/>
          </p:nvSpPr>
          <p:spPr>
            <a:xfrm rot="20787461">
              <a:off x="4302270" y="3941766"/>
              <a:ext cx="1428760" cy="642942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>
                  <a:gd name="adj" fmla="val 2315240"/>
                </a:avLst>
              </a:prstTxWarp>
              <a:spAutoFit/>
            </a:bodyPr>
            <a:lstStyle/>
            <a:p>
              <a:r>
                <a:rPr lang="tr-TR" sz="8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ffectLst>
                    <a:reflection blurRad="6350" stA="55000" endA="50" endPos="85000" dist="29997" dir="5400000" sy="-100000" algn="bl" rotWithShape="0"/>
                  </a:effectLst>
                </a:rPr>
                <a:t>2001 - 2016</a:t>
              </a:r>
              <a:endParaRPr lang="tr-TR" sz="8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50" endPos="85000" dist="29997" dir="5400000" sy="-100000" algn="bl" rotWithShape="0"/>
                </a:effectLst>
              </a:endParaRPr>
            </a:p>
          </p:txBody>
        </p:sp>
      </p:grpSp>
      <p:sp>
        <p:nvSpPr>
          <p:cNvPr id="14" name="13 Metin kutusu"/>
          <p:cNvSpPr txBox="1"/>
          <p:nvPr/>
        </p:nvSpPr>
        <p:spPr>
          <a:xfrm>
            <a:off x="226986" y="6417266"/>
            <a:ext cx="8774170" cy="369320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YÖNETİM </a:t>
            </a:r>
            <a:r>
              <a:rPr lang="tr-T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ÇALIŞTAYI             </a:t>
            </a:r>
            <a:r>
              <a:rPr lang="tr-TR" sz="1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5-7 </a:t>
            </a:r>
            <a:r>
              <a:rPr lang="tr-TR" sz="12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Şubat </a:t>
            </a:r>
            <a:r>
              <a:rPr lang="tr-TR" sz="1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2016                    </a:t>
            </a:r>
            <a:r>
              <a:rPr lang="tr-TR" sz="105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ANTALYA </a:t>
            </a:r>
            <a:endParaRPr lang="tr-TR" sz="6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14 Metin kutusu"/>
          <p:cNvSpPr txBox="1"/>
          <p:nvPr/>
        </p:nvSpPr>
        <p:spPr>
          <a:xfrm>
            <a:off x="3929058" y="428604"/>
            <a:ext cx="65008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5846 SAYILI FİKİR VE SANAT ESERLERİ KANUNU’NDA </a:t>
            </a:r>
            <a:br>
              <a:rPr lang="tr-TR" dirty="0" smtClean="0"/>
            </a:br>
            <a:r>
              <a:rPr lang="tr-TR" dirty="0" smtClean="0"/>
              <a:t>DEĞİŞİKLİK TALEPLERİ</a:t>
            </a:r>
          </a:p>
          <a:p>
            <a:endParaRPr lang="tr-TR" dirty="0"/>
          </a:p>
        </p:txBody>
      </p:sp>
      <p:sp>
        <p:nvSpPr>
          <p:cNvPr id="17" name="16 Metin kutusu"/>
          <p:cNvSpPr txBox="1"/>
          <p:nvPr/>
        </p:nvSpPr>
        <p:spPr>
          <a:xfrm>
            <a:off x="3929058" y="3071810"/>
            <a:ext cx="4500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18" name="17 Dikdörtgen"/>
          <p:cNvSpPr/>
          <p:nvPr/>
        </p:nvSpPr>
        <p:spPr>
          <a:xfrm>
            <a:off x="611560" y="1720841"/>
            <a:ext cx="48245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dirty="0" smtClean="0"/>
              <a:t> </a:t>
            </a:r>
          </a:p>
          <a:p>
            <a:r>
              <a:rPr lang="tr-TR" sz="2400" dirty="0" smtClean="0"/>
              <a:t> </a:t>
            </a:r>
            <a:endParaRPr lang="tr-TR" sz="2400" dirty="0"/>
          </a:p>
        </p:txBody>
      </p:sp>
      <p:sp>
        <p:nvSpPr>
          <p:cNvPr id="16" name="15 Dikdörtgen"/>
          <p:cNvSpPr/>
          <p:nvPr/>
        </p:nvSpPr>
        <p:spPr>
          <a:xfrm>
            <a:off x="1907704" y="2680170"/>
            <a:ext cx="583264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f) Kanun ve uygulama açısından bakıldığında; hak takibi alanının hangi hakları kapsadığı açık değildir.</a:t>
            </a:r>
          </a:p>
          <a:p>
            <a:r>
              <a:rPr lang="tr-TR" sz="2400" b="1" dirty="0" smtClean="0"/>
              <a:t>Kullanıcılar ile hak sahipleri arasındaki ilişkinin net olarak belirlenebilmesi için Kanuna bu yönde bir hüküm getirilmelidir. </a:t>
            </a:r>
            <a:endParaRPr lang="tr-TR" sz="2400" dirty="0" smtClean="0"/>
          </a:p>
          <a:p>
            <a:r>
              <a:rPr lang="tr-TR" sz="2400" dirty="0" smtClean="0"/>
              <a:t> 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3 Grup"/>
          <p:cNvGrpSpPr/>
          <p:nvPr/>
        </p:nvGrpSpPr>
        <p:grpSpPr>
          <a:xfrm>
            <a:off x="-540568" y="-1539552"/>
            <a:ext cx="9973584" cy="9973584"/>
            <a:chOff x="-1531348" y="6584145"/>
            <a:chExt cx="1952128" cy="1952128"/>
          </a:xfrm>
        </p:grpSpPr>
        <p:sp>
          <p:nvSpPr>
            <p:cNvPr id="5" name="4 Halka"/>
            <p:cNvSpPr/>
            <p:nvPr/>
          </p:nvSpPr>
          <p:spPr>
            <a:xfrm>
              <a:off x="-1531348" y="6584145"/>
              <a:ext cx="1952128" cy="1952128"/>
            </a:xfrm>
            <a:prstGeom prst="donut">
              <a:avLst>
                <a:gd name="adj" fmla="val 11128"/>
              </a:avLst>
            </a:prstGeom>
            <a:noFill/>
            <a:ln w="7620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  <p:sp>
          <p:nvSpPr>
            <p:cNvPr id="6" name="5 Halka"/>
            <p:cNvSpPr/>
            <p:nvPr/>
          </p:nvSpPr>
          <p:spPr>
            <a:xfrm>
              <a:off x="-1115888" y="6932984"/>
              <a:ext cx="1143744" cy="1143744"/>
            </a:xfrm>
            <a:prstGeom prst="donut">
              <a:avLst>
                <a:gd name="adj" fmla="val 11128"/>
              </a:avLst>
            </a:prstGeom>
            <a:noFill/>
            <a:ln w="571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  <p:sp>
          <p:nvSpPr>
            <p:cNvPr id="7" name="6 Halka"/>
            <p:cNvSpPr/>
            <p:nvPr/>
          </p:nvSpPr>
          <p:spPr>
            <a:xfrm>
              <a:off x="-872008" y="7176864"/>
              <a:ext cx="648072" cy="648072"/>
            </a:xfrm>
            <a:prstGeom prst="donut">
              <a:avLst>
                <a:gd name="adj" fmla="val 11128"/>
              </a:avLst>
            </a:prstGeom>
            <a:noFill/>
            <a:ln w="28575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</p:grpSp>
      <p:sp>
        <p:nvSpPr>
          <p:cNvPr id="12" name="11 Dikdörtgen"/>
          <p:cNvSpPr/>
          <p:nvPr/>
        </p:nvSpPr>
        <p:spPr>
          <a:xfrm>
            <a:off x="0" y="0"/>
            <a:ext cx="9144000" cy="12144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reflection blurRad="6350" stA="50000" endA="300" endPos="90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pic>
        <p:nvPicPr>
          <p:cNvPr id="8" name="7 Resim" descr="ratem_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lum contrast="-40000"/>
          </a:blip>
          <a:srcRect l="4468" t="11111" r="4660" b="11111"/>
          <a:stretch>
            <a:fillRect/>
          </a:stretch>
        </p:blipFill>
        <p:spPr>
          <a:xfrm>
            <a:off x="357158" y="214290"/>
            <a:ext cx="2357454" cy="84626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12 Dikdörtgen"/>
          <p:cNvSpPr/>
          <p:nvPr/>
        </p:nvSpPr>
        <p:spPr>
          <a:xfrm>
            <a:off x="0" y="6250789"/>
            <a:ext cx="9144000" cy="6072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reflection blurRad="6350" stA="50000" endA="300" endPos="90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pSp>
        <p:nvGrpSpPr>
          <p:cNvPr id="3" name="10 Grup"/>
          <p:cNvGrpSpPr/>
          <p:nvPr/>
        </p:nvGrpSpPr>
        <p:grpSpPr>
          <a:xfrm>
            <a:off x="8001024" y="6272364"/>
            <a:ext cx="1142976" cy="585660"/>
            <a:chOff x="3929058" y="3828446"/>
            <a:chExt cx="1801972" cy="923330"/>
          </a:xfrm>
        </p:grpSpPr>
        <p:sp>
          <p:nvSpPr>
            <p:cNvPr id="9" name="8 Metin kutusu"/>
            <p:cNvSpPr txBox="1"/>
            <p:nvPr/>
          </p:nvSpPr>
          <p:spPr>
            <a:xfrm>
              <a:off x="3929058" y="3828446"/>
              <a:ext cx="1348446" cy="923330"/>
            </a:xfrm>
            <a:prstGeom prst="rect">
              <a:avLst/>
            </a:prstGeom>
            <a:noFill/>
          </p:spPr>
          <p:txBody>
            <a:bodyPr wrap="none" rtlCol="0">
              <a:prstTxWarp prst="textFadeRight">
                <a:avLst/>
              </a:prstTxWarp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r>
                <a:rPr lang="tr-TR" sz="3200" b="1" cap="all" dirty="0" smtClean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reflection blurRad="6350" stA="55000" endA="50" endPos="85000" dir="5400000" sy="-100000" algn="bl" rotWithShape="0"/>
                  </a:effectLst>
                  <a:latin typeface="Nyala" pitchFamily="2" charset="0"/>
                </a:rPr>
                <a:t>15.</a:t>
              </a:r>
              <a:r>
                <a:rPr lang="tr-TR" b="1" cap="all" dirty="0" smtClean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reflection blurRad="6350" stA="55000" endA="50" endPos="85000" dir="5400000" sy="-100000" algn="bl" rotWithShape="0"/>
                  </a:effectLst>
                  <a:latin typeface="Nyala" pitchFamily="2" charset="0"/>
                </a:rPr>
                <a:t>yIL</a:t>
              </a:r>
              <a:endParaRPr lang="tr-TR" b="1" cap="all" dirty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5000" endA="50" endPos="85000" dir="5400000" sy="-100000" algn="bl" rotWithShape="0"/>
                </a:effectLst>
                <a:latin typeface="Nyala" pitchFamily="2" charset="0"/>
              </a:endParaRPr>
            </a:p>
          </p:txBody>
        </p:sp>
        <p:sp>
          <p:nvSpPr>
            <p:cNvPr id="10" name="9 Metin kutusu"/>
            <p:cNvSpPr txBox="1"/>
            <p:nvPr/>
          </p:nvSpPr>
          <p:spPr>
            <a:xfrm rot="20787461">
              <a:off x="4302270" y="3941766"/>
              <a:ext cx="1428760" cy="642942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>
                  <a:gd name="adj" fmla="val 2315240"/>
                </a:avLst>
              </a:prstTxWarp>
              <a:spAutoFit/>
            </a:bodyPr>
            <a:lstStyle/>
            <a:p>
              <a:r>
                <a:rPr lang="tr-TR" sz="8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ffectLst>
                    <a:reflection blurRad="6350" stA="55000" endA="50" endPos="85000" dist="29997" dir="5400000" sy="-100000" algn="bl" rotWithShape="0"/>
                  </a:effectLst>
                </a:rPr>
                <a:t>2001 - 2016</a:t>
              </a:r>
              <a:endParaRPr lang="tr-TR" sz="8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50" endPos="85000" dist="29997" dir="5400000" sy="-100000" algn="bl" rotWithShape="0"/>
                </a:effectLst>
              </a:endParaRPr>
            </a:p>
          </p:txBody>
        </p:sp>
      </p:grpSp>
      <p:sp>
        <p:nvSpPr>
          <p:cNvPr id="14" name="13 Metin kutusu"/>
          <p:cNvSpPr txBox="1"/>
          <p:nvPr/>
        </p:nvSpPr>
        <p:spPr>
          <a:xfrm>
            <a:off x="226986" y="6417266"/>
            <a:ext cx="8774170" cy="369320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YÖNETİM </a:t>
            </a:r>
            <a:r>
              <a:rPr lang="tr-T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ÇALIŞTAYI             </a:t>
            </a:r>
            <a:r>
              <a:rPr lang="tr-TR" sz="1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5-7 </a:t>
            </a:r>
            <a:r>
              <a:rPr lang="tr-TR" sz="12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Şubat </a:t>
            </a:r>
            <a:r>
              <a:rPr lang="tr-TR" sz="1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2016                    </a:t>
            </a:r>
            <a:r>
              <a:rPr lang="tr-TR" sz="105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ANTALYA </a:t>
            </a:r>
            <a:endParaRPr lang="tr-TR" sz="6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14 Metin kutusu"/>
          <p:cNvSpPr txBox="1"/>
          <p:nvPr/>
        </p:nvSpPr>
        <p:spPr>
          <a:xfrm>
            <a:off x="3929058" y="428604"/>
            <a:ext cx="65008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5846 SAYILI FİKİR VE SANAT ESERLERİ KANUNU’NDA </a:t>
            </a:r>
            <a:br>
              <a:rPr lang="tr-TR" dirty="0" smtClean="0"/>
            </a:br>
            <a:r>
              <a:rPr lang="tr-TR" dirty="0" smtClean="0"/>
              <a:t>DEĞİŞİKLİK TALEPLERİ</a:t>
            </a:r>
          </a:p>
          <a:p>
            <a:endParaRPr lang="tr-TR" dirty="0"/>
          </a:p>
        </p:txBody>
      </p:sp>
      <p:sp>
        <p:nvSpPr>
          <p:cNvPr id="17" name="16 Metin kutusu"/>
          <p:cNvSpPr txBox="1"/>
          <p:nvPr/>
        </p:nvSpPr>
        <p:spPr>
          <a:xfrm>
            <a:off x="3929058" y="3071810"/>
            <a:ext cx="4500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18" name="17 Dikdörtgen"/>
          <p:cNvSpPr/>
          <p:nvPr/>
        </p:nvSpPr>
        <p:spPr>
          <a:xfrm>
            <a:off x="611560" y="1720841"/>
            <a:ext cx="48245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dirty="0" smtClean="0"/>
              <a:t> </a:t>
            </a:r>
          </a:p>
          <a:p>
            <a:r>
              <a:rPr lang="tr-TR" sz="2400" dirty="0" smtClean="0"/>
              <a:t> </a:t>
            </a:r>
            <a:endParaRPr lang="tr-TR" sz="2400" dirty="0"/>
          </a:p>
        </p:txBody>
      </p:sp>
      <p:sp>
        <p:nvSpPr>
          <p:cNvPr id="16" name="15 Dikdörtgen"/>
          <p:cNvSpPr/>
          <p:nvPr/>
        </p:nvSpPr>
        <p:spPr>
          <a:xfrm>
            <a:off x="1907704" y="2060848"/>
            <a:ext cx="583264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4.Dijital alandaki hak ihlallerinin etkin şekilde önlenebilmesi için yeni bir düzenlemeye gerek bulunmaktadır. </a:t>
            </a:r>
          </a:p>
          <a:p>
            <a:r>
              <a:rPr lang="tr-TR" sz="2400" dirty="0" smtClean="0"/>
              <a:t>Dijital alandaki hak ihlallerinin önlenmesi için hızlı ve etkin çalışacak bir sisteme ihtiyaç duyulduğundan, mevcut düzenlemeler gözden geçirilmesi,</a:t>
            </a:r>
          </a:p>
          <a:p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3 Grup"/>
          <p:cNvGrpSpPr/>
          <p:nvPr/>
        </p:nvGrpSpPr>
        <p:grpSpPr>
          <a:xfrm>
            <a:off x="-540568" y="-1539552"/>
            <a:ext cx="9973584" cy="9973584"/>
            <a:chOff x="-1531348" y="6584145"/>
            <a:chExt cx="1952128" cy="1952128"/>
          </a:xfrm>
        </p:grpSpPr>
        <p:sp>
          <p:nvSpPr>
            <p:cNvPr id="5" name="4 Halka"/>
            <p:cNvSpPr/>
            <p:nvPr/>
          </p:nvSpPr>
          <p:spPr>
            <a:xfrm>
              <a:off x="-1531348" y="6584145"/>
              <a:ext cx="1952128" cy="1952128"/>
            </a:xfrm>
            <a:prstGeom prst="donut">
              <a:avLst>
                <a:gd name="adj" fmla="val 11128"/>
              </a:avLst>
            </a:prstGeom>
            <a:noFill/>
            <a:ln w="7620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  <p:sp>
          <p:nvSpPr>
            <p:cNvPr id="6" name="5 Halka"/>
            <p:cNvSpPr/>
            <p:nvPr/>
          </p:nvSpPr>
          <p:spPr>
            <a:xfrm>
              <a:off x="-1115888" y="6932984"/>
              <a:ext cx="1143744" cy="1143744"/>
            </a:xfrm>
            <a:prstGeom prst="donut">
              <a:avLst>
                <a:gd name="adj" fmla="val 11128"/>
              </a:avLst>
            </a:prstGeom>
            <a:noFill/>
            <a:ln w="571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  <p:sp>
          <p:nvSpPr>
            <p:cNvPr id="7" name="6 Halka"/>
            <p:cNvSpPr/>
            <p:nvPr/>
          </p:nvSpPr>
          <p:spPr>
            <a:xfrm>
              <a:off x="-872008" y="7176864"/>
              <a:ext cx="648072" cy="648072"/>
            </a:xfrm>
            <a:prstGeom prst="donut">
              <a:avLst>
                <a:gd name="adj" fmla="val 11128"/>
              </a:avLst>
            </a:prstGeom>
            <a:noFill/>
            <a:ln w="28575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</p:grpSp>
      <p:sp>
        <p:nvSpPr>
          <p:cNvPr id="12" name="11 Dikdörtgen"/>
          <p:cNvSpPr/>
          <p:nvPr/>
        </p:nvSpPr>
        <p:spPr>
          <a:xfrm>
            <a:off x="0" y="0"/>
            <a:ext cx="9144000" cy="12144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reflection blurRad="6350" stA="50000" endA="300" endPos="90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pic>
        <p:nvPicPr>
          <p:cNvPr id="8" name="7 Resim" descr="ratem_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lum contrast="-40000"/>
          </a:blip>
          <a:srcRect l="4468" t="11111" r="4660" b="11111"/>
          <a:stretch>
            <a:fillRect/>
          </a:stretch>
        </p:blipFill>
        <p:spPr>
          <a:xfrm>
            <a:off x="357158" y="214290"/>
            <a:ext cx="2357454" cy="84626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12 Dikdörtgen"/>
          <p:cNvSpPr/>
          <p:nvPr/>
        </p:nvSpPr>
        <p:spPr>
          <a:xfrm>
            <a:off x="0" y="6250789"/>
            <a:ext cx="9144000" cy="6072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reflection blurRad="6350" stA="50000" endA="300" endPos="90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pSp>
        <p:nvGrpSpPr>
          <p:cNvPr id="3" name="10 Grup"/>
          <p:cNvGrpSpPr/>
          <p:nvPr/>
        </p:nvGrpSpPr>
        <p:grpSpPr>
          <a:xfrm>
            <a:off x="8001024" y="6272364"/>
            <a:ext cx="1142976" cy="585660"/>
            <a:chOff x="3929058" y="3828446"/>
            <a:chExt cx="1801972" cy="923330"/>
          </a:xfrm>
        </p:grpSpPr>
        <p:sp>
          <p:nvSpPr>
            <p:cNvPr id="9" name="8 Metin kutusu"/>
            <p:cNvSpPr txBox="1"/>
            <p:nvPr/>
          </p:nvSpPr>
          <p:spPr>
            <a:xfrm>
              <a:off x="3929058" y="3828446"/>
              <a:ext cx="1348446" cy="923330"/>
            </a:xfrm>
            <a:prstGeom prst="rect">
              <a:avLst/>
            </a:prstGeom>
            <a:noFill/>
          </p:spPr>
          <p:txBody>
            <a:bodyPr wrap="none" rtlCol="0">
              <a:prstTxWarp prst="textFadeRight">
                <a:avLst/>
              </a:prstTxWarp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r>
                <a:rPr lang="tr-TR" sz="3200" b="1" cap="all" dirty="0" smtClean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reflection blurRad="6350" stA="55000" endA="50" endPos="85000" dir="5400000" sy="-100000" algn="bl" rotWithShape="0"/>
                  </a:effectLst>
                  <a:latin typeface="Nyala" pitchFamily="2" charset="0"/>
                </a:rPr>
                <a:t>15.</a:t>
              </a:r>
              <a:r>
                <a:rPr lang="tr-TR" b="1" cap="all" dirty="0" smtClean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reflection blurRad="6350" stA="55000" endA="50" endPos="85000" dir="5400000" sy="-100000" algn="bl" rotWithShape="0"/>
                  </a:effectLst>
                  <a:latin typeface="Nyala" pitchFamily="2" charset="0"/>
                </a:rPr>
                <a:t>yIL</a:t>
              </a:r>
              <a:endParaRPr lang="tr-TR" b="1" cap="all" dirty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5000" endA="50" endPos="85000" dir="5400000" sy="-100000" algn="bl" rotWithShape="0"/>
                </a:effectLst>
                <a:latin typeface="Nyala" pitchFamily="2" charset="0"/>
              </a:endParaRPr>
            </a:p>
          </p:txBody>
        </p:sp>
        <p:sp>
          <p:nvSpPr>
            <p:cNvPr id="10" name="9 Metin kutusu"/>
            <p:cNvSpPr txBox="1"/>
            <p:nvPr/>
          </p:nvSpPr>
          <p:spPr>
            <a:xfrm rot="20787461">
              <a:off x="4302270" y="3941766"/>
              <a:ext cx="1428760" cy="642942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>
                  <a:gd name="adj" fmla="val 2315240"/>
                </a:avLst>
              </a:prstTxWarp>
              <a:spAutoFit/>
            </a:bodyPr>
            <a:lstStyle/>
            <a:p>
              <a:r>
                <a:rPr lang="tr-TR" sz="8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ffectLst>
                    <a:reflection blurRad="6350" stA="55000" endA="50" endPos="85000" dist="29997" dir="5400000" sy="-100000" algn="bl" rotWithShape="0"/>
                  </a:effectLst>
                </a:rPr>
                <a:t>2001 - 2016</a:t>
              </a:r>
              <a:endParaRPr lang="tr-TR" sz="8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50" endPos="85000" dist="29997" dir="5400000" sy="-100000" algn="bl" rotWithShape="0"/>
                </a:effectLst>
              </a:endParaRPr>
            </a:p>
          </p:txBody>
        </p:sp>
      </p:grpSp>
      <p:sp>
        <p:nvSpPr>
          <p:cNvPr id="14" name="13 Metin kutusu"/>
          <p:cNvSpPr txBox="1"/>
          <p:nvPr/>
        </p:nvSpPr>
        <p:spPr>
          <a:xfrm>
            <a:off x="226986" y="6417266"/>
            <a:ext cx="8774170" cy="369320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YÖNETİM </a:t>
            </a:r>
            <a:r>
              <a:rPr lang="tr-T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ÇALIŞTAYI             </a:t>
            </a:r>
            <a:r>
              <a:rPr lang="tr-TR" sz="1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5-7 </a:t>
            </a:r>
            <a:r>
              <a:rPr lang="tr-TR" sz="12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Şubat </a:t>
            </a:r>
            <a:r>
              <a:rPr lang="tr-TR" sz="1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2016                    </a:t>
            </a:r>
            <a:r>
              <a:rPr lang="tr-TR" sz="105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ANTALYA </a:t>
            </a:r>
            <a:endParaRPr lang="tr-TR" sz="6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14 Metin kutusu"/>
          <p:cNvSpPr txBox="1"/>
          <p:nvPr/>
        </p:nvSpPr>
        <p:spPr>
          <a:xfrm>
            <a:off x="3929058" y="428604"/>
            <a:ext cx="65008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5846 SAYILI FİKİR VE SANAT ESERLERİ KANUNU’NDA </a:t>
            </a:r>
            <a:br>
              <a:rPr lang="tr-TR" dirty="0" smtClean="0"/>
            </a:br>
            <a:r>
              <a:rPr lang="tr-TR" dirty="0" smtClean="0"/>
              <a:t>DEĞİŞİKLİK TALEPLERİ</a:t>
            </a:r>
          </a:p>
          <a:p>
            <a:endParaRPr lang="tr-TR" dirty="0"/>
          </a:p>
        </p:txBody>
      </p:sp>
      <p:sp>
        <p:nvSpPr>
          <p:cNvPr id="17" name="16 Metin kutusu"/>
          <p:cNvSpPr txBox="1"/>
          <p:nvPr/>
        </p:nvSpPr>
        <p:spPr>
          <a:xfrm>
            <a:off x="3929058" y="3071810"/>
            <a:ext cx="4500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18" name="17 Dikdörtgen"/>
          <p:cNvSpPr/>
          <p:nvPr/>
        </p:nvSpPr>
        <p:spPr>
          <a:xfrm>
            <a:off x="611560" y="1720841"/>
            <a:ext cx="48245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dirty="0" smtClean="0"/>
              <a:t> </a:t>
            </a:r>
          </a:p>
          <a:p>
            <a:r>
              <a:rPr lang="tr-TR" sz="2400" dirty="0" smtClean="0"/>
              <a:t> </a:t>
            </a:r>
            <a:endParaRPr lang="tr-TR" sz="2400" dirty="0"/>
          </a:p>
        </p:txBody>
      </p:sp>
      <p:sp>
        <p:nvSpPr>
          <p:cNvPr id="19" name="18 Dikdörtgen"/>
          <p:cNvSpPr/>
          <p:nvPr/>
        </p:nvSpPr>
        <p:spPr>
          <a:xfrm>
            <a:off x="1835696" y="1844824"/>
            <a:ext cx="612068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5.Kanun’un bütünündeki tanımlar gözden geçirilmeli, Kanun’un kendi içinde bütünlük sağlanmalı diğer Kanunlardaki ifadelere uygunluğu da dikkate alınmalı,</a:t>
            </a:r>
          </a:p>
          <a:p>
            <a:r>
              <a:rPr lang="tr-TR" sz="2400" dirty="0" smtClean="0"/>
              <a:t>Özellikle ilgili sektörlerde kabul görmüş ifadelerin kullanılması ile uygulama kolaylığı yaratılmalı,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3 Grup"/>
          <p:cNvGrpSpPr/>
          <p:nvPr/>
        </p:nvGrpSpPr>
        <p:grpSpPr>
          <a:xfrm>
            <a:off x="-540568" y="-1539552"/>
            <a:ext cx="9973584" cy="9973584"/>
            <a:chOff x="-1531348" y="6584145"/>
            <a:chExt cx="1952128" cy="1952128"/>
          </a:xfrm>
        </p:grpSpPr>
        <p:sp>
          <p:nvSpPr>
            <p:cNvPr id="5" name="4 Halka"/>
            <p:cNvSpPr/>
            <p:nvPr/>
          </p:nvSpPr>
          <p:spPr>
            <a:xfrm>
              <a:off x="-1531348" y="6584145"/>
              <a:ext cx="1952128" cy="1952128"/>
            </a:xfrm>
            <a:prstGeom prst="donut">
              <a:avLst>
                <a:gd name="adj" fmla="val 11128"/>
              </a:avLst>
            </a:prstGeom>
            <a:noFill/>
            <a:ln w="7620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  <p:sp>
          <p:nvSpPr>
            <p:cNvPr id="6" name="5 Halka"/>
            <p:cNvSpPr/>
            <p:nvPr/>
          </p:nvSpPr>
          <p:spPr>
            <a:xfrm>
              <a:off x="-1115888" y="6932984"/>
              <a:ext cx="1143744" cy="1143744"/>
            </a:xfrm>
            <a:prstGeom prst="donut">
              <a:avLst>
                <a:gd name="adj" fmla="val 11128"/>
              </a:avLst>
            </a:prstGeom>
            <a:noFill/>
            <a:ln w="571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  <p:sp>
          <p:nvSpPr>
            <p:cNvPr id="7" name="6 Halka"/>
            <p:cNvSpPr/>
            <p:nvPr/>
          </p:nvSpPr>
          <p:spPr>
            <a:xfrm>
              <a:off x="-872008" y="7176864"/>
              <a:ext cx="648072" cy="648072"/>
            </a:xfrm>
            <a:prstGeom prst="donut">
              <a:avLst>
                <a:gd name="adj" fmla="val 11128"/>
              </a:avLst>
            </a:prstGeom>
            <a:noFill/>
            <a:ln w="28575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</p:grpSp>
      <p:sp>
        <p:nvSpPr>
          <p:cNvPr id="12" name="11 Dikdörtgen"/>
          <p:cNvSpPr/>
          <p:nvPr/>
        </p:nvSpPr>
        <p:spPr>
          <a:xfrm>
            <a:off x="0" y="0"/>
            <a:ext cx="9144000" cy="12144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reflection blurRad="6350" stA="50000" endA="300" endPos="90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pic>
        <p:nvPicPr>
          <p:cNvPr id="8" name="7 Resim" descr="ratem_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lum contrast="-40000"/>
          </a:blip>
          <a:srcRect l="4468" t="11111" r="4660" b="11111"/>
          <a:stretch>
            <a:fillRect/>
          </a:stretch>
        </p:blipFill>
        <p:spPr>
          <a:xfrm>
            <a:off x="357158" y="214290"/>
            <a:ext cx="2357454" cy="84626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12 Dikdörtgen"/>
          <p:cNvSpPr/>
          <p:nvPr/>
        </p:nvSpPr>
        <p:spPr>
          <a:xfrm>
            <a:off x="0" y="6250789"/>
            <a:ext cx="9144000" cy="6072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reflection blurRad="6350" stA="50000" endA="300" endPos="90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pSp>
        <p:nvGrpSpPr>
          <p:cNvPr id="3" name="10 Grup"/>
          <p:cNvGrpSpPr/>
          <p:nvPr/>
        </p:nvGrpSpPr>
        <p:grpSpPr>
          <a:xfrm>
            <a:off x="8001024" y="6272364"/>
            <a:ext cx="1142976" cy="585660"/>
            <a:chOff x="3929058" y="3828446"/>
            <a:chExt cx="1801972" cy="923330"/>
          </a:xfrm>
        </p:grpSpPr>
        <p:sp>
          <p:nvSpPr>
            <p:cNvPr id="9" name="8 Metin kutusu"/>
            <p:cNvSpPr txBox="1"/>
            <p:nvPr/>
          </p:nvSpPr>
          <p:spPr>
            <a:xfrm>
              <a:off x="3929058" y="3828446"/>
              <a:ext cx="1348446" cy="923330"/>
            </a:xfrm>
            <a:prstGeom prst="rect">
              <a:avLst/>
            </a:prstGeom>
            <a:noFill/>
          </p:spPr>
          <p:txBody>
            <a:bodyPr wrap="none" rtlCol="0">
              <a:prstTxWarp prst="textFadeRight">
                <a:avLst/>
              </a:prstTxWarp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r>
                <a:rPr lang="tr-TR" sz="3200" b="1" cap="all" dirty="0" smtClean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reflection blurRad="6350" stA="55000" endA="50" endPos="85000" dir="5400000" sy="-100000" algn="bl" rotWithShape="0"/>
                  </a:effectLst>
                  <a:latin typeface="Nyala" pitchFamily="2" charset="0"/>
                </a:rPr>
                <a:t>15.</a:t>
              </a:r>
              <a:r>
                <a:rPr lang="tr-TR" b="1" cap="all" dirty="0" smtClean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reflection blurRad="6350" stA="55000" endA="50" endPos="85000" dir="5400000" sy="-100000" algn="bl" rotWithShape="0"/>
                  </a:effectLst>
                  <a:latin typeface="Nyala" pitchFamily="2" charset="0"/>
                </a:rPr>
                <a:t>yIL</a:t>
              </a:r>
              <a:endParaRPr lang="tr-TR" b="1" cap="all" dirty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5000" endA="50" endPos="85000" dir="5400000" sy="-100000" algn="bl" rotWithShape="0"/>
                </a:effectLst>
                <a:latin typeface="Nyala" pitchFamily="2" charset="0"/>
              </a:endParaRPr>
            </a:p>
          </p:txBody>
        </p:sp>
        <p:sp>
          <p:nvSpPr>
            <p:cNvPr id="10" name="9 Metin kutusu"/>
            <p:cNvSpPr txBox="1"/>
            <p:nvPr/>
          </p:nvSpPr>
          <p:spPr>
            <a:xfrm rot="20787461">
              <a:off x="4302270" y="3941766"/>
              <a:ext cx="1428760" cy="642942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>
                  <a:gd name="adj" fmla="val 2315240"/>
                </a:avLst>
              </a:prstTxWarp>
              <a:spAutoFit/>
            </a:bodyPr>
            <a:lstStyle/>
            <a:p>
              <a:r>
                <a:rPr lang="tr-TR" sz="8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ffectLst>
                    <a:reflection blurRad="6350" stA="55000" endA="50" endPos="85000" dist="29997" dir="5400000" sy="-100000" algn="bl" rotWithShape="0"/>
                  </a:effectLst>
                </a:rPr>
                <a:t>2001 - 2016</a:t>
              </a:r>
              <a:endParaRPr lang="tr-TR" sz="8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50" endPos="85000" dist="29997" dir="5400000" sy="-100000" algn="bl" rotWithShape="0"/>
                </a:effectLst>
              </a:endParaRPr>
            </a:p>
          </p:txBody>
        </p:sp>
      </p:grpSp>
      <p:sp>
        <p:nvSpPr>
          <p:cNvPr id="14" name="13 Metin kutusu"/>
          <p:cNvSpPr txBox="1"/>
          <p:nvPr/>
        </p:nvSpPr>
        <p:spPr>
          <a:xfrm>
            <a:off x="226986" y="6417266"/>
            <a:ext cx="8774170" cy="369320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YÖNETİM </a:t>
            </a:r>
            <a:r>
              <a:rPr lang="tr-T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ÇALIŞTAYI             </a:t>
            </a:r>
            <a:r>
              <a:rPr lang="tr-TR" sz="1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5-7 </a:t>
            </a:r>
            <a:r>
              <a:rPr lang="tr-TR" sz="12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Şubat </a:t>
            </a:r>
            <a:r>
              <a:rPr lang="tr-TR" sz="1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2016                    </a:t>
            </a:r>
            <a:r>
              <a:rPr lang="tr-TR" sz="105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ANTALYA </a:t>
            </a:r>
            <a:endParaRPr lang="tr-TR" sz="6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14 Metin kutusu"/>
          <p:cNvSpPr txBox="1"/>
          <p:nvPr/>
        </p:nvSpPr>
        <p:spPr>
          <a:xfrm>
            <a:off x="3929058" y="428604"/>
            <a:ext cx="65008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5846 SAYILI FİKİR VE SANAT ESERLERİ KANUNU’NDA </a:t>
            </a:r>
            <a:br>
              <a:rPr lang="tr-TR" dirty="0" smtClean="0"/>
            </a:br>
            <a:r>
              <a:rPr lang="tr-TR" dirty="0" smtClean="0"/>
              <a:t>DEĞİŞİKLİK TALEPLERİ</a:t>
            </a:r>
          </a:p>
          <a:p>
            <a:endParaRPr lang="tr-TR" dirty="0"/>
          </a:p>
        </p:txBody>
      </p:sp>
      <p:sp>
        <p:nvSpPr>
          <p:cNvPr id="17" name="16 Metin kutusu"/>
          <p:cNvSpPr txBox="1"/>
          <p:nvPr/>
        </p:nvSpPr>
        <p:spPr>
          <a:xfrm>
            <a:off x="3929058" y="3071810"/>
            <a:ext cx="4500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18" name="17 Dikdörtgen"/>
          <p:cNvSpPr/>
          <p:nvPr/>
        </p:nvSpPr>
        <p:spPr>
          <a:xfrm>
            <a:off x="1643042" y="2214554"/>
            <a:ext cx="48245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dirty="0" smtClean="0"/>
              <a:t> </a:t>
            </a:r>
          </a:p>
          <a:p>
            <a:r>
              <a:rPr lang="tr-TR" sz="2400" dirty="0" smtClean="0"/>
              <a:t> </a:t>
            </a:r>
            <a:endParaRPr lang="tr-TR" sz="2400" dirty="0"/>
          </a:p>
        </p:txBody>
      </p:sp>
      <p:sp>
        <p:nvSpPr>
          <p:cNvPr id="19" name="18 Dikdörtgen"/>
          <p:cNvSpPr/>
          <p:nvPr/>
        </p:nvSpPr>
        <p:spPr>
          <a:xfrm>
            <a:off x="2500298" y="2643182"/>
            <a:ext cx="61206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4800" dirty="0" smtClean="0"/>
              <a:t>Teşekkür ederiz</a:t>
            </a:r>
          </a:p>
          <a:p>
            <a:r>
              <a:rPr lang="tr-TR" sz="2400" dirty="0" smtClean="0"/>
              <a:t>	</a:t>
            </a:r>
            <a:endParaRPr lang="tr-TR" sz="2400" dirty="0"/>
          </a:p>
        </p:txBody>
      </p:sp>
      <p:sp>
        <p:nvSpPr>
          <p:cNvPr id="20" name="19 Dikdörtgen"/>
          <p:cNvSpPr/>
          <p:nvPr/>
        </p:nvSpPr>
        <p:spPr>
          <a:xfrm>
            <a:off x="2571736" y="3357562"/>
            <a:ext cx="487828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 smtClean="0"/>
              <a:t>Aydın KOYUNCU</a:t>
            </a:r>
          </a:p>
          <a:p>
            <a:r>
              <a:rPr lang="tr-TR" sz="3200" dirty="0" smtClean="0"/>
              <a:t>İsmet  ERGİN</a:t>
            </a:r>
          </a:p>
          <a:p>
            <a:r>
              <a:rPr lang="tr-TR" sz="3200" dirty="0" smtClean="0"/>
              <a:t>Zafer BÜYÜ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alpha val="67000"/>
              </a:schemeClr>
            </a:gs>
            <a:gs pos="100000">
              <a:schemeClr val="accent1">
                <a:lumMod val="60000"/>
                <a:lumOff val="40000"/>
              </a:schemeClr>
            </a:gs>
            <a:gs pos="33000">
              <a:schemeClr val="bg1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3 Grup"/>
          <p:cNvGrpSpPr/>
          <p:nvPr/>
        </p:nvGrpSpPr>
        <p:grpSpPr>
          <a:xfrm>
            <a:off x="-612576" y="-1611560"/>
            <a:ext cx="9973584" cy="9973584"/>
            <a:chOff x="-1531348" y="6584145"/>
            <a:chExt cx="1952128" cy="1952128"/>
          </a:xfrm>
        </p:grpSpPr>
        <p:sp>
          <p:nvSpPr>
            <p:cNvPr id="5" name="4 Halka"/>
            <p:cNvSpPr/>
            <p:nvPr/>
          </p:nvSpPr>
          <p:spPr>
            <a:xfrm>
              <a:off x="-1531348" y="6584145"/>
              <a:ext cx="1952128" cy="1952128"/>
            </a:xfrm>
            <a:prstGeom prst="donut">
              <a:avLst>
                <a:gd name="adj" fmla="val 11128"/>
              </a:avLst>
            </a:prstGeom>
            <a:noFill/>
            <a:ln w="7620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  <p:sp>
          <p:nvSpPr>
            <p:cNvPr id="6" name="5 Halka"/>
            <p:cNvSpPr/>
            <p:nvPr/>
          </p:nvSpPr>
          <p:spPr>
            <a:xfrm>
              <a:off x="-1115888" y="6932984"/>
              <a:ext cx="1143744" cy="1143744"/>
            </a:xfrm>
            <a:prstGeom prst="donut">
              <a:avLst>
                <a:gd name="adj" fmla="val 11128"/>
              </a:avLst>
            </a:prstGeom>
            <a:noFill/>
            <a:ln w="571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  <p:sp>
          <p:nvSpPr>
            <p:cNvPr id="7" name="6 Halka"/>
            <p:cNvSpPr/>
            <p:nvPr/>
          </p:nvSpPr>
          <p:spPr>
            <a:xfrm>
              <a:off x="-872008" y="7176864"/>
              <a:ext cx="648072" cy="648072"/>
            </a:xfrm>
            <a:prstGeom prst="donut">
              <a:avLst>
                <a:gd name="adj" fmla="val 11128"/>
              </a:avLst>
            </a:prstGeom>
            <a:noFill/>
            <a:ln w="28575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</p:grpSp>
      <p:sp>
        <p:nvSpPr>
          <p:cNvPr id="12" name="11 Dikdörtgen"/>
          <p:cNvSpPr/>
          <p:nvPr/>
        </p:nvSpPr>
        <p:spPr>
          <a:xfrm>
            <a:off x="0" y="0"/>
            <a:ext cx="9144000" cy="12144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reflection blurRad="6350" stA="50000" endA="300" endPos="90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ratem</a:t>
            </a:r>
            <a:endParaRPr lang="tr-TR" dirty="0"/>
          </a:p>
        </p:txBody>
      </p:sp>
      <p:pic>
        <p:nvPicPr>
          <p:cNvPr id="8" name="7 Resim" descr="ratem_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lum contrast="-40000"/>
          </a:blip>
          <a:srcRect l="4468" t="11111" r="4660" b="11111"/>
          <a:stretch>
            <a:fillRect/>
          </a:stretch>
        </p:blipFill>
        <p:spPr>
          <a:xfrm>
            <a:off x="357158" y="214290"/>
            <a:ext cx="2357454" cy="84626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12 Dikdörtgen"/>
          <p:cNvSpPr/>
          <p:nvPr/>
        </p:nvSpPr>
        <p:spPr>
          <a:xfrm>
            <a:off x="0" y="6250789"/>
            <a:ext cx="9144000" cy="6072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reflection blurRad="6350" stA="50000" endA="300" endPos="90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pSp>
        <p:nvGrpSpPr>
          <p:cNvPr id="11" name="10 Grup"/>
          <p:cNvGrpSpPr/>
          <p:nvPr/>
        </p:nvGrpSpPr>
        <p:grpSpPr>
          <a:xfrm>
            <a:off x="8001024" y="6272364"/>
            <a:ext cx="1142976" cy="585660"/>
            <a:chOff x="3929058" y="3828446"/>
            <a:chExt cx="1801972" cy="923330"/>
          </a:xfrm>
        </p:grpSpPr>
        <p:sp>
          <p:nvSpPr>
            <p:cNvPr id="9" name="8 Metin kutusu"/>
            <p:cNvSpPr txBox="1"/>
            <p:nvPr/>
          </p:nvSpPr>
          <p:spPr>
            <a:xfrm>
              <a:off x="3929058" y="3828446"/>
              <a:ext cx="1348446" cy="923330"/>
            </a:xfrm>
            <a:prstGeom prst="rect">
              <a:avLst/>
            </a:prstGeom>
            <a:noFill/>
          </p:spPr>
          <p:txBody>
            <a:bodyPr wrap="none" rtlCol="0">
              <a:prstTxWarp prst="textFadeRight">
                <a:avLst/>
              </a:prstTxWarp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r>
                <a:rPr lang="tr-TR" sz="3200" b="1" cap="all" dirty="0" smtClean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reflection blurRad="6350" stA="55000" endA="50" endPos="85000" dir="5400000" sy="-100000" algn="bl" rotWithShape="0"/>
                  </a:effectLst>
                  <a:latin typeface="Nyala" pitchFamily="2" charset="0"/>
                </a:rPr>
                <a:t>15.</a:t>
              </a:r>
              <a:r>
                <a:rPr lang="tr-TR" b="1" cap="all" dirty="0" smtClean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reflection blurRad="6350" stA="55000" endA="50" endPos="85000" dir="5400000" sy="-100000" algn="bl" rotWithShape="0"/>
                  </a:effectLst>
                  <a:latin typeface="Nyala" pitchFamily="2" charset="0"/>
                </a:rPr>
                <a:t>yIL</a:t>
              </a:r>
              <a:endParaRPr lang="tr-TR" b="1" cap="all" dirty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5000" endA="50" endPos="85000" dir="5400000" sy="-100000" algn="bl" rotWithShape="0"/>
                </a:effectLst>
                <a:latin typeface="Nyala" pitchFamily="2" charset="0"/>
              </a:endParaRPr>
            </a:p>
          </p:txBody>
        </p:sp>
        <p:sp>
          <p:nvSpPr>
            <p:cNvPr id="10" name="9 Metin kutusu"/>
            <p:cNvSpPr txBox="1"/>
            <p:nvPr/>
          </p:nvSpPr>
          <p:spPr>
            <a:xfrm rot="20787461">
              <a:off x="4302270" y="3941766"/>
              <a:ext cx="1428760" cy="642942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>
                  <a:gd name="adj" fmla="val 2315240"/>
                </a:avLst>
              </a:prstTxWarp>
              <a:spAutoFit/>
            </a:bodyPr>
            <a:lstStyle/>
            <a:p>
              <a:r>
                <a:rPr lang="tr-TR" sz="8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ffectLst>
                    <a:reflection blurRad="6350" stA="55000" endA="50" endPos="85000" dist="29997" dir="5400000" sy="-100000" algn="bl" rotWithShape="0"/>
                  </a:effectLst>
                </a:rPr>
                <a:t>2001 - 2016</a:t>
              </a:r>
              <a:endParaRPr lang="tr-TR" sz="8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50" endPos="85000" dist="29997" dir="5400000" sy="-100000" algn="bl" rotWithShape="0"/>
                </a:effectLst>
              </a:endParaRPr>
            </a:p>
          </p:txBody>
        </p:sp>
      </p:grpSp>
      <p:sp>
        <p:nvSpPr>
          <p:cNvPr id="14" name="13 Metin kutusu"/>
          <p:cNvSpPr txBox="1"/>
          <p:nvPr/>
        </p:nvSpPr>
        <p:spPr>
          <a:xfrm>
            <a:off x="226986" y="6417266"/>
            <a:ext cx="8774170" cy="369320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YÖNETİM </a:t>
            </a:r>
            <a:r>
              <a:rPr lang="tr-T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ÇALIŞTAYI             </a:t>
            </a:r>
            <a:r>
              <a:rPr lang="tr-TR" sz="1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5-7 </a:t>
            </a:r>
            <a:r>
              <a:rPr lang="tr-TR" sz="12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Şubat </a:t>
            </a:r>
            <a:r>
              <a:rPr lang="tr-TR" sz="1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2016                    </a:t>
            </a:r>
            <a:r>
              <a:rPr lang="tr-TR" sz="105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ANTALYA </a:t>
            </a:r>
            <a:endParaRPr lang="tr-TR" sz="6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14 Metin kutusu"/>
          <p:cNvSpPr txBox="1"/>
          <p:nvPr/>
        </p:nvSpPr>
        <p:spPr>
          <a:xfrm>
            <a:off x="3929058" y="428604"/>
            <a:ext cx="65008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5846 SAYILI FİKİR VE SANAT ESERLERİ KANUNU’NDA </a:t>
            </a:r>
            <a:br>
              <a:rPr lang="tr-TR" dirty="0" smtClean="0"/>
            </a:br>
            <a:r>
              <a:rPr lang="tr-TR" dirty="0" smtClean="0"/>
              <a:t>DEĞİŞİKLİK TALEPLERİ</a:t>
            </a:r>
          </a:p>
          <a:p>
            <a:endParaRPr lang="tr-TR" dirty="0"/>
          </a:p>
        </p:txBody>
      </p:sp>
      <p:sp>
        <p:nvSpPr>
          <p:cNvPr id="17" name="16 Metin kutusu"/>
          <p:cNvSpPr txBox="1"/>
          <p:nvPr/>
        </p:nvSpPr>
        <p:spPr>
          <a:xfrm>
            <a:off x="3929058" y="3071810"/>
            <a:ext cx="4500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16" name="15 Dikdörtgen"/>
          <p:cNvSpPr/>
          <p:nvPr/>
        </p:nvSpPr>
        <p:spPr>
          <a:xfrm>
            <a:off x="2286000" y="3105835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tr-TR" sz="2400" dirty="0" smtClean="0"/>
              <a:t>5846 SAYILI FİKİR VE SANAT ESERLERİ KANUNU’NDA </a:t>
            </a:r>
            <a:br>
              <a:rPr lang="tr-TR" sz="2400" dirty="0" smtClean="0"/>
            </a:br>
            <a:r>
              <a:rPr lang="tr-TR" sz="2400" dirty="0" smtClean="0"/>
              <a:t>DEĞİŞİKLİK TALEPLERİ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3 Grup"/>
          <p:cNvGrpSpPr/>
          <p:nvPr/>
        </p:nvGrpSpPr>
        <p:grpSpPr>
          <a:xfrm>
            <a:off x="-612576" y="-1611560"/>
            <a:ext cx="9973584" cy="9973584"/>
            <a:chOff x="-1531348" y="6584145"/>
            <a:chExt cx="1952128" cy="1952128"/>
          </a:xfrm>
        </p:grpSpPr>
        <p:sp>
          <p:nvSpPr>
            <p:cNvPr id="5" name="4 Halka"/>
            <p:cNvSpPr/>
            <p:nvPr/>
          </p:nvSpPr>
          <p:spPr>
            <a:xfrm>
              <a:off x="-1531348" y="6584145"/>
              <a:ext cx="1952128" cy="1952128"/>
            </a:xfrm>
            <a:prstGeom prst="donut">
              <a:avLst>
                <a:gd name="adj" fmla="val 11128"/>
              </a:avLst>
            </a:prstGeom>
            <a:noFill/>
            <a:ln w="7620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  <p:sp>
          <p:nvSpPr>
            <p:cNvPr id="6" name="5 Halka"/>
            <p:cNvSpPr/>
            <p:nvPr/>
          </p:nvSpPr>
          <p:spPr>
            <a:xfrm>
              <a:off x="-1115888" y="6932984"/>
              <a:ext cx="1143744" cy="1143744"/>
            </a:xfrm>
            <a:prstGeom prst="donut">
              <a:avLst>
                <a:gd name="adj" fmla="val 11128"/>
              </a:avLst>
            </a:prstGeom>
            <a:noFill/>
            <a:ln w="571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  <p:sp>
          <p:nvSpPr>
            <p:cNvPr id="7" name="6 Halka"/>
            <p:cNvSpPr/>
            <p:nvPr/>
          </p:nvSpPr>
          <p:spPr>
            <a:xfrm>
              <a:off x="-872008" y="7176864"/>
              <a:ext cx="648072" cy="648072"/>
            </a:xfrm>
            <a:prstGeom prst="donut">
              <a:avLst>
                <a:gd name="adj" fmla="val 11128"/>
              </a:avLst>
            </a:prstGeom>
            <a:noFill/>
            <a:ln w="28575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</p:grpSp>
      <p:sp>
        <p:nvSpPr>
          <p:cNvPr id="12" name="11 Dikdörtgen"/>
          <p:cNvSpPr/>
          <p:nvPr/>
        </p:nvSpPr>
        <p:spPr>
          <a:xfrm>
            <a:off x="0" y="0"/>
            <a:ext cx="9144000" cy="12144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reflection blurRad="6350" stA="50000" endA="300" endPos="90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ratem</a:t>
            </a:r>
            <a:endParaRPr lang="tr-TR" dirty="0"/>
          </a:p>
        </p:txBody>
      </p:sp>
      <p:pic>
        <p:nvPicPr>
          <p:cNvPr id="8" name="7 Resim" descr="ratem_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lum contrast="-40000"/>
          </a:blip>
          <a:srcRect l="4468" t="11111" r="4660" b="11111"/>
          <a:stretch>
            <a:fillRect/>
          </a:stretch>
        </p:blipFill>
        <p:spPr>
          <a:xfrm>
            <a:off x="357158" y="214290"/>
            <a:ext cx="2357454" cy="84626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12 Dikdörtgen"/>
          <p:cNvSpPr/>
          <p:nvPr/>
        </p:nvSpPr>
        <p:spPr>
          <a:xfrm>
            <a:off x="0" y="6250789"/>
            <a:ext cx="9144000" cy="6072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reflection blurRad="6350" stA="50000" endA="300" endPos="90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pSp>
        <p:nvGrpSpPr>
          <p:cNvPr id="3" name="10 Grup"/>
          <p:cNvGrpSpPr/>
          <p:nvPr/>
        </p:nvGrpSpPr>
        <p:grpSpPr>
          <a:xfrm>
            <a:off x="8001024" y="6272364"/>
            <a:ext cx="1142976" cy="585660"/>
            <a:chOff x="3929058" y="3828446"/>
            <a:chExt cx="1801972" cy="923330"/>
          </a:xfrm>
        </p:grpSpPr>
        <p:sp>
          <p:nvSpPr>
            <p:cNvPr id="9" name="8 Metin kutusu"/>
            <p:cNvSpPr txBox="1"/>
            <p:nvPr/>
          </p:nvSpPr>
          <p:spPr>
            <a:xfrm>
              <a:off x="3929058" y="3828446"/>
              <a:ext cx="1348446" cy="923330"/>
            </a:xfrm>
            <a:prstGeom prst="rect">
              <a:avLst/>
            </a:prstGeom>
            <a:noFill/>
          </p:spPr>
          <p:txBody>
            <a:bodyPr wrap="none" rtlCol="0">
              <a:prstTxWarp prst="textFadeRight">
                <a:avLst/>
              </a:prstTxWarp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r>
                <a:rPr lang="tr-TR" sz="3200" b="1" cap="all" dirty="0" smtClean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reflection blurRad="6350" stA="55000" endA="50" endPos="85000" dir="5400000" sy="-100000" algn="bl" rotWithShape="0"/>
                  </a:effectLst>
                  <a:latin typeface="Nyala" pitchFamily="2" charset="0"/>
                </a:rPr>
                <a:t>15.</a:t>
              </a:r>
              <a:r>
                <a:rPr lang="tr-TR" b="1" cap="all" dirty="0" smtClean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reflection blurRad="6350" stA="55000" endA="50" endPos="85000" dir="5400000" sy="-100000" algn="bl" rotWithShape="0"/>
                  </a:effectLst>
                  <a:latin typeface="Nyala" pitchFamily="2" charset="0"/>
                </a:rPr>
                <a:t>yIL</a:t>
              </a:r>
              <a:endParaRPr lang="tr-TR" b="1" cap="all" dirty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5000" endA="50" endPos="85000" dir="5400000" sy="-100000" algn="bl" rotWithShape="0"/>
                </a:effectLst>
                <a:latin typeface="Nyala" pitchFamily="2" charset="0"/>
              </a:endParaRPr>
            </a:p>
          </p:txBody>
        </p:sp>
        <p:sp>
          <p:nvSpPr>
            <p:cNvPr id="10" name="9 Metin kutusu"/>
            <p:cNvSpPr txBox="1"/>
            <p:nvPr/>
          </p:nvSpPr>
          <p:spPr>
            <a:xfrm rot="20787461">
              <a:off x="4302270" y="3941766"/>
              <a:ext cx="1428760" cy="642942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>
                  <a:gd name="adj" fmla="val 2315240"/>
                </a:avLst>
              </a:prstTxWarp>
              <a:spAutoFit/>
            </a:bodyPr>
            <a:lstStyle/>
            <a:p>
              <a:r>
                <a:rPr lang="tr-TR" sz="8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ffectLst>
                    <a:reflection blurRad="6350" stA="55000" endA="50" endPos="85000" dist="29997" dir="5400000" sy="-100000" algn="bl" rotWithShape="0"/>
                  </a:effectLst>
                </a:rPr>
                <a:t>2001 - 2016</a:t>
              </a:r>
              <a:endParaRPr lang="tr-TR" sz="8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50" endPos="85000" dist="29997" dir="5400000" sy="-100000" algn="bl" rotWithShape="0"/>
                </a:effectLst>
              </a:endParaRPr>
            </a:p>
          </p:txBody>
        </p:sp>
      </p:grpSp>
      <p:sp>
        <p:nvSpPr>
          <p:cNvPr id="14" name="13 Metin kutusu"/>
          <p:cNvSpPr txBox="1"/>
          <p:nvPr/>
        </p:nvSpPr>
        <p:spPr>
          <a:xfrm>
            <a:off x="226986" y="6417266"/>
            <a:ext cx="8774170" cy="369320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YÖNETİM </a:t>
            </a:r>
            <a:r>
              <a:rPr lang="tr-T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ÇALIŞTAYI             </a:t>
            </a:r>
            <a:r>
              <a:rPr lang="tr-TR" sz="1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5-7 </a:t>
            </a:r>
            <a:r>
              <a:rPr lang="tr-TR" sz="12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Şubat </a:t>
            </a:r>
            <a:r>
              <a:rPr lang="tr-TR" sz="1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2016                    </a:t>
            </a:r>
            <a:r>
              <a:rPr lang="tr-TR" sz="105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ANTALYA </a:t>
            </a:r>
            <a:endParaRPr lang="tr-TR" sz="6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14 Metin kutusu"/>
          <p:cNvSpPr txBox="1"/>
          <p:nvPr/>
        </p:nvSpPr>
        <p:spPr>
          <a:xfrm>
            <a:off x="3929058" y="428604"/>
            <a:ext cx="65008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5846 SAYILI FİKİR VE SANAT ESERLERİ KANUNU’NDA </a:t>
            </a:r>
            <a:br>
              <a:rPr lang="tr-TR" dirty="0" smtClean="0"/>
            </a:br>
            <a:r>
              <a:rPr lang="tr-TR" dirty="0" smtClean="0"/>
              <a:t>DEĞİŞİKLİK TALEPLERİ</a:t>
            </a:r>
          </a:p>
          <a:p>
            <a:endParaRPr lang="tr-TR" dirty="0"/>
          </a:p>
        </p:txBody>
      </p:sp>
      <p:sp>
        <p:nvSpPr>
          <p:cNvPr id="17" name="16 Metin kutusu"/>
          <p:cNvSpPr txBox="1"/>
          <p:nvPr/>
        </p:nvSpPr>
        <p:spPr>
          <a:xfrm>
            <a:off x="3929058" y="3071810"/>
            <a:ext cx="4500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18" name="17 Dikdörtgen"/>
          <p:cNvSpPr/>
          <p:nvPr/>
        </p:nvSpPr>
        <p:spPr>
          <a:xfrm>
            <a:off x="1187624" y="2690336"/>
            <a:ext cx="66967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Meslek Birliğimiz; 5846 sayılı Fikir ve Sanat Eserleri Kanunu’nda değişiklik yapılmasına yönelik çalışmalar kapsamında, Kanun’un değiştirilmesinin gerekliliğine ilişkin görüş ve önerilerimiz özetle,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3 Grup"/>
          <p:cNvGrpSpPr/>
          <p:nvPr/>
        </p:nvGrpSpPr>
        <p:grpSpPr>
          <a:xfrm>
            <a:off x="-612576" y="-1611560"/>
            <a:ext cx="9973584" cy="9973584"/>
            <a:chOff x="-1531348" y="6584145"/>
            <a:chExt cx="1952128" cy="1952128"/>
          </a:xfrm>
        </p:grpSpPr>
        <p:sp>
          <p:nvSpPr>
            <p:cNvPr id="5" name="4 Halka"/>
            <p:cNvSpPr/>
            <p:nvPr/>
          </p:nvSpPr>
          <p:spPr>
            <a:xfrm>
              <a:off x="-1531348" y="6584145"/>
              <a:ext cx="1952128" cy="1952128"/>
            </a:xfrm>
            <a:prstGeom prst="donut">
              <a:avLst>
                <a:gd name="adj" fmla="val 11128"/>
              </a:avLst>
            </a:prstGeom>
            <a:noFill/>
            <a:ln w="7620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  <p:sp>
          <p:nvSpPr>
            <p:cNvPr id="6" name="5 Halka"/>
            <p:cNvSpPr/>
            <p:nvPr/>
          </p:nvSpPr>
          <p:spPr>
            <a:xfrm>
              <a:off x="-1115888" y="6932984"/>
              <a:ext cx="1143744" cy="1143744"/>
            </a:xfrm>
            <a:prstGeom prst="donut">
              <a:avLst>
                <a:gd name="adj" fmla="val 11128"/>
              </a:avLst>
            </a:prstGeom>
            <a:noFill/>
            <a:ln w="571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  <p:sp>
          <p:nvSpPr>
            <p:cNvPr id="7" name="6 Halka"/>
            <p:cNvSpPr/>
            <p:nvPr/>
          </p:nvSpPr>
          <p:spPr>
            <a:xfrm>
              <a:off x="-872008" y="7176864"/>
              <a:ext cx="648072" cy="648072"/>
            </a:xfrm>
            <a:prstGeom prst="donut">
              <a:avLst>
                <a:gd name="adj" fmla="val 11128"/>
              </a:avLst>
            </a:prstGeom>
            <a:noFill/>
            <a:ln w="28575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</p:grpSp>
      <p:sp>
        <p:nvSpPr>
          <p:cNvPr id="12" name="11 Dikdörtgen"/>
          <p:cNvSpPr/>
          <p:nvPr/>
        </p:nvSpPr>
        <p:spPr>
          <a:xfrm>
            <a:off x="0" y="0"/>
            <a:ext cx="9144000" cy="12144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reflection blurRad="6350" stA="50000" endA="300" endPos="90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ratem</a:t>
            </a:r>
            <a:endParaRPr lang="tr-TR" dirty="0"/>
          </a:p>
        </p:txBody>
      </p:sp>
      <p:pic>
        <p:nvPicPr>
          <p:cNvPr id="8" name="7 Resim" descr="ratem_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lum contrast="-40000"/>
          </a:blip>
          <a:srcRect l="4468" t="11111" r="4660" b="11111"/>
          <a:stretch>
            <a:fillRect/>
          </a:stretch>
        </p:blipFill>
        <p:spPr>
          <a:xfrm>
            <a:off x="357158" y="214290"/>
            <a:ext cx="2357454" cy="84626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12 Dikdörtgen"/>
          <p:cNvSpPr/>
          <p:nvPr/>
        </p:nvSpPr>
        <p:spPr>
          <a:xfrm>
            <a:off x="0" y="6250789"/>
            <a:ext cx="9144000" cy="6072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reflection blurRad="6350" stA="50000" endA="300" endPos="90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pSp>
        <p:nvGrpSpPr>
          <p:cNvPr id="3" name="10 Grup"/>
          <p:cNvGrpSpPr/>
          <p:nvPr/>
        </p:nvGrpSpPr>
        <p:grpSpPr>
          <a:xfrm>
            <a:off x="8001024" y="6272364"/>
            <a:ext cx="1142976" cy="585660"/>
            <a:chOff x="3929058" y="3828446"/>
            <a:chExt cx="1801972" cy="923330"/>
          </a:xfrm>
        </p:grpSpPr>
        <p:sp>
          <p:nvSpPr>
            <p:cNvPr id="9" name="8 Metin kutusu"/>
            <p:cNvSpPr txBox="1"/>
            <p:nvPr/>
          </p:nvSpPr>
          <p:spPr>
            <a:xfrm>
              <a:off x="3929058" y="3828446"/>
              <a:ext cx="1348446" cy="923330"/>
            </a:xfrm>
            <a:prstGeom prst="rect">
              <a:avLst/>
            </a:prstGeom>
            <a:noFill/>
          </p:spPr>
          <p:txBody>
            <a:bodyPr wrap="none" rtlCol="0">
              <a:prstTxWarp prst="textFadeRight">
                <a:avLst/>
              </a:prstTxWarp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r>
                <a:rPr lang="tr-TR" sz="3200" b="1" cap="all" dirty="0" smtClean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reflection blurRad="6350" stA="55000" endA="50" endPos="85000" dir="5400000" sy="-100000" algn="bl" rotWithShape="0"/>
                  </a:effectLst>
                  <a:latin typeface="Nyala" pitchFamily="2" charset="0"/>
                </a:rPr>
                <a:t>15.</a:t>
              </a:r>
              <a:r>
                <a:rPr lang="tr-TR" b="1" cap="all" dirty="0" smtClean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reflection blurRad="6350" stA="55000" endA="50" endPos="85000" dir="5400000" sy="-100000" algn="bl" rotWithShape="0"/>
                  </a:effectLst>
                  <a:latin typeface="Nyala" pitchFamily="2" charset="0"/>
                </a:rPr>
                <a:t>yIL</a:t>
              </a:r>
              <a:endParaRPr lang="tr-TR" b="1" cap="all" dirty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5000" endA="50" endPos="85000" dir="5400000" sy="-100000" algn="bl" rotWithShape="0"/>
                </a:effectLst>
                <a:latin typeface="Nyala" pitchFamily="2" charset="0"/>
              </a:endParaRPr>
            </a:p>
          </p:txBody>
        </p:sp>
        <p:sp>
          <p:nvSpPr>
            <p:cNvPr id="10" name="9 Metin kutusu"/>
            <p:cNvSpPr txBox="1"/>
            <p:nvPr/>
          </p:nvSpPr>
          <p:spPr>
            <a:xfrm rot="20787461">
              <a:off x="4302270" y="3941766"/>
              <a:ext cx="1428760" cy="642942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>
                  <a:gd name="adj" fmla="val 2315240"/>
                </a:avLst>
              </a:prstTxWarp>
              <a:spAutoFit/>
            </a:bodyPr>
            <a:lstStyle/>
            <a:p>
              <a:r>
                <a:rPr lang="tr-TR" sz="8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ffectLst>
                    <a:reflection blurRad="6350" stA="55000" endA="50" endPos="85000" dist="29997" dir="5400000" sy="-100000" algn="bl" rotWithShape="0"/>
                  </a:effectLst>
                </a:rPr>
                <a:t>2001 - 2016</a:t>
              </a:r>
              <a:endParaRPr lang="tr-TR" sz="8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50" endPos="85000" dist="29997" dir="5400000" sy="-100000" algn="bl" rotWithShape="0"/>
                </a:effectLst>
              </a:endParaRPr>
            </a:p>
          </p:txBody>
        </p:sp>
      </p:grpSp>
      <p:sp>
        <p:nvSpPr>
          <p:cNvPr id="14" name="13 Metin kutusu"/>
          <p:cNvSpPr txBox="1"/>
          <p:nvPr/>
        </p:nvSpPr>
        <p:spPr>
          <a:xfrm>
            <a:off x="226986" y="6417266"/>
            <a:ext cx="8774170" cy="369320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YÖNETİM </a:t>
            </a:r>
            <a:r>
              <a:rPr lang="tr-T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ÇALIŞTAYI             </a:t>
            </a:r>
            <a:r>
              <a:rPr lang="tr-TR" sz="1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5-7 </a:t>
            </a:r>
            <a:r>
              <a:rPr lang="tr-TR" sz="12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Şubat </a:t>
            </a:r>
            <a:r>
              <a:rPr lang="tr-TR" sz="1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2016                    </a:t>
            </a:r>
            <a:r>
              <a:rPr lang="tr-TR" sz="105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ANTALYA </a:t>
            </a:r>
            <a:endParaRPr lang="tr-TR" sz="6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14 Metin kutusu"/>
          <p:cNvSpPr txBox="1"/>
          <p:nvPr/>
        </p:nvSpPr>
        <p:spPr>
          <a:xfrm>
            <a:off x="3929058" y="428604"/>
            <a:ext cx="65008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5846 SAYILI FİKİR VE SANAT ESERLERİ KANUNU’NDA </a:t>
            </a:r>
            <a:br>
              <a:rPr lang="tr-TR" dirty="0" smtClean="0"/>
            </a:br>
            <a:r>
              <a:rPr lang="tr-TR" dirty="0" smtClean="0"/>
              <a:t>DEĞİŞİKLİK TALEPLERİ</a:t>
            </a:r>
          </a:p>
          <a:p>
            <a:endParaRPr lang="tr-TR" dirty="0"/>
          </a:p>
        </p:txBody>
      </p:sp>
      <p:sp>
        <p:nvSpPr>
          <p:cNvPr id="17" name="16 Metin kutusu"/>
          <p:cNvSpPr txBox="1"/>
          <p:nvPr/>
        </p:nvSpPr>
        <p:spPr>
          <a:xfrm>
            <a:off x="3929058" y="3071810"/>
            <a:ext cx="4500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18" name="17 Dikdörtgen"/>
          <p:cNvSpPr/>
          <p:nvPr/>
        </p:nvSpPr>
        <p:spPr>
          <a:xfrm>
            <a:off x="611560" y="2045981"/>
            <a:ext cx="7992888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dirty="0" smtClean="0"/>
              <a:t> </a:t>
            </a:r>
            <a:endParaRPr lang="tr-TR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2400" dirty="0" smtClean="0"/>
              <a:t>1.</a:t>
            </a:r>
            <a:r>
              <a:rPr lang="tr-TR" sz="2400" b="1" dirty="0" smtClean="0"/>
              <a:t>FSEK.m.80/C maddenin aynen devam ettirilmesi,</a:t>
            </a:r>
            <a:endParaRPr lang="tr-TR" sz="2400" dirty="0" smtClean="0"/>
          </a:p>
          <a:p>
            <a:r>
              <a:rPr lang="tr-TR" sz="2400" dirty="0" smtClean="0"/>
              <a:t>2.FSEK.m.71 içinde “yayın” ifadesinin bulunmaması, radyo ve televizyon kuruluşlarının haklarının korunması açısından ciddi bir eksiklik yaratmaktadır. </a:t>
            </a:r>
            <a:r>
              <a:rPr lang="tr-TR" sz="2400" b="1" dirty="0" smtClean="0"/>
              <a:t>71’inci maddeye yayıncı kuruluşlar açısından da şikayet hakkı tanınması uygun olacağı, </a:t>
            </a:r>
            <a:endParaRPr lang="tr-TR" sz="2400" dirty="0" smtClean="0"/>
          </a:p>
          <a:p>
            <a:r>
              <a:rPr lang="tr-TR" sz="2400" dirty="0" smtClean="0"/>
              <a:t>Özellikle hak takibi alanıyla ilgili olarak, </a:t>
            </a:r>
            <a:r>
              <a:rPr lang="tr-TR" sz="2400" b="1" dirty="0" smtClean="0"/>
              <a:t>hapis cezası yerine para cezasının uygun bir tercih olacağı,</a:t>
            </a:r>
            <a:r>
              <a:rPr lang="tr-TR" sz="2400" dirty="0" smtClean="0"/>
              <a:t> 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3 Grup"/>
          <p:cNvGrpSpPr/>
          <p:nvPr/>
        </p:nvGrpSpPr>
        <p:grpSpPr>
          <a:xfrm>
            <a:off x="-540568" y="-1539552"/>
            <a:ext cx="9973584" cy="9973584"/>
            <a:chOff x="-1531348" y="6584145"/>
            <a:chExt cx="1952128" cy="1952128"/>
          </a:xfrm>
        </p:grpSpPr>
        <p:sp>
          <p:nvSpPr>
            <p:cNvPr id="5" name="4 Halka"/>
            <p:cNvSpPr/>
            <p:nvPr/>
          </p:nvSpPr>
          <p:spPr>
            <a:xfrm>
              <a:off x="-1531348" y="6584145"/>
              <a:ext cx="1952128" cy="1952128"/>
            </a:xfrm>
            <a:prstGeom prst="donut">
              <a:avLst>
                <a:gd name="adj" fmla="val 11128"/>
              </a:avLst>
            </a:prstGeom>
            <a:noFill/>
            <a:ln w="7620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  <p:sp>
          <p:nvSpPr>
            <p:cNvPr id="6" name="5 Halka"/>
            <p:cNvSpPr/>
            <p:nvPr/>
          </p:nvSpPr>
          <p:spPr>
            <a:xfrm>
              <a:off x="-1115888" y="6932984"/>
              <a:ext cx="1143744" cy="1143744"/>
            </a:xfrm>
            <a:prstGeom prst="donut">
              <a:avLst>
                <a:gd name="adj" fmla="val 11128"/>
              </a:avLst>
            </a:prstGeom>
            <a:noFill/>
            <a:ln w="571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  <p:sp>
          <p:nvSpPr>
            <p:cNvPr id="7" name="6 Halka"/>
            <p:cNvSpPr/>
            <p:nvPr/>
          </p:nvSpPr>
          <p:spPr>
            <a:xfrm>
              <a:off x="-872008" y="7176864"/>
              <a:ext cx="648072" cy="648072"/>
            </a:xfrm>
            <a:prstGeom prst="donut">
              <a:avLst>
                <a:gd name="adj" fmla="val 11128"/>
              </a:avLst>
            </a:prstGeom>
            <a:noFill/>
            <a:ln w="28575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</p:grpSp>
      <p:sp>
        <p:nvSpPr>
          <p:cNvPr id="12" name="11 Dikdörtgen"/>
          <p:cNvSpPr/>
          <p:nvPr/>
        </p:nvSpPr>
        <p:spPr>
          <a:xfrm>
            <a:off x="0" y="0"/>
            <a:ext cx="9144000" cy="12144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reflection blurRad="6350" stA="50000" endA="300" endPos="90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ratem</a:t>
            </a:r>
            <a:endParaRPr lang="tr-TR" dirty="0"/>
          </a:p>
        </p:txBody>
      </p:sp>
      <p:pic>
        <p:nvPicPr>
          <p:cNvPr id="8" name="7 Resim" descr="ratem_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lum contrast="-40000"/>
          </a:blip>
          <a:srcRect l="4468" t="11111" r="4660" b="11111"/>
          <a:stretch>
            <a:fillRect/>
          </a:stretch>
        </p:blipFill>
        <p:spPr>
          <a:xfrm>
            <a:off x="357158" y="214290"/>
            <a:ext cx="2357454" cy="84626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12 Dikdörtgen"/>
          <p:cNvSpPr/>
          <p:nvPr/>
        </p:nvSpPr>
        <p:spPr>
          <a:xfrm>
            <a:off x="0" y="6250789"/>
            <a:ext cx="9144000" cy="6072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reflection blurRad="6350" stA="50000" endA="300" endPos="90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pSp>
        <p:nvGrpSpPr>
          <p:cNvPr id="3" name="10 Grup"/>
          <p:cNvGrpSpPr/>
          <p:nvPr/>
        </p:nvGrpSpPr>
        <p:grpSpPr>
          <a:xfrm>
            <a:off x="8001024" y="6272364"/>
            <a:ext cx="1142976" cy="585660"/>
            <a:chOff x="3929058" y="3828446"/>
            <a:chExt cx="1801972" cy="923330"/>
          </a:xfrm>
        </p:grpSpPr>
        <p:sp>
          <p:nvSpPr>
            <p:cNvPr id="9" name="8 Metin kutusu"/>
            <p:cNvSpPr txBox="1"/>
            <p:nvPr/>
          </p:nvSpPr>
          <p:spPr>
            <a:xfrm>
              <a:off x="3929058" y="3828446"/>
              <a:ext cx="1348446" cy="923330"/>
            </a:xfrm>
            <a:prstGeom prst="rect">
              <a:avLst/>
            </a:prstGeom>
            <a:noFill/>
          </p:spPr>
          <p:txBody>
            <a:bodyPr wrap="none" rtlCol="0">
              <a:prstTxWarp prst="textFadeRight">
                <a:avLst/>
              </a:prstTxWarp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r>
                <a:rPr lang="tr-TR" sz="3200" b="1" cap="all" dirty="0" smtClean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reflection blurRad="6350" stA="55000" endA="50" endPos="85000" dir="5400000" sy="-100000" algn="bl" rotWithShape="0"/>
                  </a:effectLst>
                  <a:latin typeface="Nyala" pitchFamily="2" charset="0"/>
                </a:rPr>
                <a:t>15.</a:t>
              </a:r>
              <a:r>
                <a:rPr lang="tr-TR" b="1" cap="all" dirty="0" smtClean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reflection blurRad="6350" stA="55000" endA="50" endPos="85000" dir="5400000" sy="-100000" algn="bl" rotWithShape="0"/>
                  </a:effectLst>
                  <a:latin typeface="Nyala" pitchFamily="2" charset="0"/>
                </a:rPr>
                <a:t>yIL</a:t>
              </a:r>
              <a:endParaRPr lang="tr-TR" b="1" cap="all" dirty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5000" endA="50" endPos="85000" dir="5400000" sy="-100000" algn="bl" rotWithShape="0"/>
                </a:effectLst>
                <a:latin typeface="Nyala" pitchFamily="2" charset="0"/>
              </a:endParaRPr>
            </a:p>
          </p:txBody>
        </p:sp>
        <p:sp>
          <p:nvSpPr>
            <p:cNvPr id="10" name="9 Metin kutusu"/>
            <p:cNvSpPr txBox="1"/>
            <p:nvPr/>
          </p:nvSpPr>
          <p:spPr>
            <a:xfrm rot="20787461">
              <a:off x="4302270" y="3941766"/>
              <a:ext cx="1428760" cy="642942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>
                  <a:gd name="adj" fmla="val 2315240"/>
                </a:avLst>
              </a:prstTxWarp>
              <a:spAutoFit/>
            </a:bodyPr>
            <a:lstStyle/>
            <a:p>
              <a:r>
                <a:rPr lang="tr-TR" sz="8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ffectLst>
                    <a:reflection blurRad="6350" stA="55000" endA="50" endPos="85000" dist="29997" dir="5400000" sy="-100000" algn="bl" rotWithShape="0"/>
                  </a:effectLst>
                </a:rPr>
                <a:t>2001 - 2016</a:t>
              </a:r>
              <a:endParaRPr lang="tr-TR" sz="8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50" endPos="85000" dist="29997" dir="5400000" sy="-100000" algn="bl" rotWithShape="0"/>
                </a:effectLst>
              </a:endParaRPr>
            </a:p>
          </p:txBody>
        </p:sp>
      </p:grpSp>
      <p:sp>
        <p:nvSpPr>
          <p:cNvPr id="14" name="13 Metin kutusu"/>
          <p:cNvSpPr txBox="1"/>
          <p:nvPr/>
        </p:nvSpPr>
        <p:spPr>
          <a:xfrm>
            <a:off x="226986" y="6417266"/>
            <a:ext cx="8774170" cy="369320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YÖNETİM </a:t>
            </a:r>
            <a:r>
              <a:rPr lang="tr-T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ÇALIŞTAYI             </a:t>
            </a:r>
            <a:r>
              <a:rPr lang="tr-TR" sz="1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5-7 </a:t>
            </a:r>
            <a:r>
              <a:rPr lang="tr-TR" sz="12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Şubat </a:t>
            </a:r>
            <a:r>
              <a:rPr lang="tr-TR" sz="1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2016                    </a:t>
            </a:r>
            <a:r>
              <a:rPr lang="tr-TR" sz="105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ANTALYA </a:t>
            </a:r>
            <a:endParaRPr lang="tr-TR" sz="6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14 Metin kutusu"/>
          <p:cNvSpPr txBox="1"/>
          <p:nvPr/>
        </p:nvSpPr>
        <p:spPr>
          <a:xfrm>
            <a:off x="3929058" y="428604"/>
            <a:ext cx="65008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5846 SAYILI FİKİR VE SANAT ESERLERİ KANUNU’NDA </a:t>
            </a:r>
            <a:br>
              <a:rPr lang="tr-TR" dirty="0" smtClean="0"/>
            </a:br>
            <a:r>
              <a:rPr lang="tr-TR" dirty="0" smtClean="0"/>
              <a:t>DEĞİŞİKLİK TALEPLERİ</a:t>
            </a:r>
          </a:p>
          <a:p>
            <a:endParaRPr lang="tr-TR" dirty="0"/>
          </a:p>
        </p:txBody>
      </p:sp>
      <p:sp>
        <p:nvSpPr>
          <p:cNvPr id="17" name="16 Metin kutusu"/>
          <p:cNvSpPr txBox="1"/>
          <p:nvPr/>
        </p:nvSpPr>
        <p:spPr>
          <a:xfrm>
            <a:off x="3929058" y="3071810"/>
            <a:ext cx="4500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18" name="17 Dikdörtgen"/>
          <p:cNvSpPr/>
          <p:nvPr/>
        </p:nvSpPr>
        <p:spPr>
          <a:xfrm>
            <a:off x="611560" y="1720841"/>
            <a:ext cx="48245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dirty="0" smtClean="0"/>
              <a:t> </a:t>
            </a:r>
          </a:p>
          <a:p>
            <a:r>
              <a:rPr lang="tr-TR" sz="2400" dirty="0" smtClean="0"/>
              <a:t> </a:t>
            </a:r>
            <a:endParaRPr lang="tr-TR" sz="2400" dirty="0"/>
          </a:p>
        </p:txBody>
      </p:sp>
      <p:sp>
        <p:nvSpPr>
          <p:cNvPr id="16" name="15 Dikdörtgen"/>
          <p:cNvSpPr/>
          <p:nvPr/>
        </p:nvSpPr>
        <p:spPr>
          <a:xfrm>
            <a:off x="1907704" y="2708920"/>
            <a:ext cx="58326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3.En önemli başlıklarından biri hak takibine ilişkin Kanundaki mevcut sistemin gözden geçirilmesi,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3 Grup"/>
          <p:cNvGrpSpPr/>
          <p:nvPr/>
        </p:nvGrpSpPr>
        <p:grpSpPr>
          <a:xfrm>
            <a:off x="-540568" y="-1539552"/>
            <a:ext cx="9973584" cy="9973584"/>
            <a:chOff x="-1531348" y="6584145"/>
            <a:chExt cx="1952128" cy="1952128"/>
          </a:xfrm>
        </p:grpSpPr>
        <p:sp>
          <p:nvSpPr>
            <p:cNvPr id="5" name="4 Halka"/>
            <p:cNvSpPr/>
            <p:nvPr/>
          </p:nvSpPr>
          <p:spPr>
            <a:xfrm>
              <a:off x="-1531348" y="6584145"/>
              <a:ext cx="1952128" cy="1952128"/>
            </a:xfrm>
            <a:prstGeom prst="donut">
              <a:avLst>
                <a:gd name="adj" fmla="val 11128"/>
              </a:avLst>
            </a:prstGeom>
            <a:noFill/>
            <a:ln w="7620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  <p:sp>
          <p:nvSpPr>
            <p:cNvPr id="6" name="5 Halka"/>
            <p:cNvSpPr/>
            <p:nvPr/>
          </p:nvSpPr>
          <p:spPr>
            <a:xfrm>
              <a:off x="-1115888" y="6932984"/>
              <a:ext cx="1143744" cy="1143744"/>
            </a:xfrm>
            <a:prstGeom prst="donut">
              <a:avLst>
                <a:gd name="adj" fmla="val 11128"/>
              </a:avLst>
            </a:prstGeom>
            <a:noFill/>
            <a:ln w="571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  <p:sp>
          <p:nvSpPr>
            <p:cNvPr id="7" name="6 Halka"/>
            <p:cNvSpPr/>
            <p:nvPr/>
          </p:nvSpPr>
          <p:spPr>
            <a:xfrm>
              <a:off x="-872008" y="7176864"/>
              <a:ext cx="648072" cy="648072"/>
            </a:xfrm>
            <a:prstGeom prst="donut">
              <a:avLst>
                <a:gd name="adj" fmla="val 11128"/>
              </a:avLst>
            </a:prstGeom>
            <a:noFill/>
            <a:ln w="28575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</p:grpSp>
      <p:sp>
        <p:nvSpPr>
          <p:cNvPr id="12" name="11 Dikdörtgen"/>
          <p:cNvSpPr/>
          <p:nvPr/>
        </p:nvSpPr>
        <p:spPr>
          <a:xfrm>
            <a:off x="0" y="0"/>
            <a:ext cx="9144000" cy="12144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reflection blurRad="6350" stA="50000" endA="300" endPos="90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pic>
        <p:nvPicPr>
          <p:cNvPr id="8" name="7 Resim" descr="ratem_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lum contrast="-40000"/>
          </a:blip>
          <a:srcRect l="4468" t="11111" r="4660" b="11111"/>
          <a:stretch>
            <a:fillRect/>
          </a:stretch>
        </p:blipFill>
        <p:spPr>
          <a:xfrm>
            <a:off x="357158" y="214290"/>
            <a:ext cx="2357454" cy="84626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12 Dikdörtgen"/>
          <p:cNvSpPr/>
          <p:nvPr/>
        </p:nvSpPr>
        <p:spPr>
          <a:xfrm>
            <a:off x="0" y="6250789"/>
            <a:ext cx="9144000" cy="6072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reflection blurRad="6350" stA="50000" endA="300" endPos="90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pSp>
        <p:nvGrpSpPr>
          <p:cNvPr id="3" name="10 Grup"/>
          <p:cNvGrpSpPr/>
          <p:nvPr/>
        </p:nvGrpSpPr>
        <p:grpSpPr>
          <a:xfrm>
            <a:off x="8001024" y="6272364"/>
            <a:ext cx="1142976" cy="585660"/>
            <a:chOff x="3929058" y="3828446"/>
            <a:chExt cx="1801972" cy="923330"/>
          </a:xfrm>
        </p:grpSpPr>
        <p:sp>
          <p:nvSpPr>
            <p:cNvPr id="9" name="8 Metin kutusu"/>
            <p:cNvSpPr txBox="1"/>
            <p:nvPr/>
          </p:nvSpPr>
          <p:spPr>
            <a:xfrm>
              <a:off x="3929058" y="3828446"/>
              <a:ext cx="1348446" cy="923330"/>
            </a:xfrm>
            <a:prstGeom prst="rect">
              <a:avLst/>
            </a:prstGeom>
            <a:noFill/>
          </p:spPr>
          <p:txBody>
            <a:bodyPr wrap="none" rtlCol="0">
              <a:prstTxWarp prst="textFadeRight">
                <a:avLst/>
              </a:prstTxWarp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r>
                <a:rPr lang="tr-TR" sz="3200" b="1" cap="all" dirty="0" smtClean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reflection blurRad="6350" stA="55000" endA="50" endPos="85000" dir="5400000" sy="-100000" algn="bl" rotWithShape="0"/>
                  </a:effectLst>
                  <a:latin typeface="Nyala" pitchFamily="2" charset="0"/>
                </a:rPr>
                <a:t>15.</a:t>
              </a:r>
              <a:r>
                <a:rPr lang="tr-TR" b="1" cap="all" dirty="0" smtClean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reflection blurRad="6350" stA="55000" endA="50" endPos="85000" dir="5400000" sy="-100000" algn="bl" rotWithShape="0"/>
                  </a:effectLst>
                  <a:latin typeface="Nyala" pitchFamily="2" charset="0"/>
                </a:rPr>
                <a:t>yIL</a:t>
              </a:r>
              <a:endParaRPr lang="tr-TR" b="1" cap="all" dirty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5000" endA="50" endPos="85000" dir="5400000" sy="-100000" algn="bl" rotWithShape="0"/>
                </a:effectLst>
                <a:latin typeface="Nyala" pitchFamily="2" charset="0"/>
              </a:endParaRPr>
            </a:p>
          </p:txBody>
        </p:sp>
        <p:sp>
          <p:nvSpPr>
            <p:cNvPr id="10" name="9 Metin kutusu"/>
            <p:cNvSpPr txBox="1"/>
            <p:nvPr/>
          </p:nvSpPr>
          <p:spPr>
            <a:xfrm rot="20787461">
              <a:off x="4302270" y="3941766"/>
              <a:ext cx="1428760" cy="642942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>
                  <a:gd name="adj" fmla="val 2315240"/>
                </a:avLst>
              </a:prstTxWarp>
              <a:spAutoFit/>
            </a:bodyPr>
            <a:lstStyle/>
            <a:p>
              <a:r>
                <a:rPr lang="tr-TR" sz="8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ffectLst>
                    <a:reflection blurRad="6350" stA="55000" endA="50" endPos="85000" dist="29997" dir="5400000" sy="-100000" algn="bl" rotWithShape="0"/>
                  </a:effectLst>
                </a:rPr>
                <a:t>2001 - 2016</a:t>
              </a:r>
              <a:endParaRPr lang="tr-TR" sz="8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50" endPos="85000" dist="29997" dir="5400000" sy="-100000" algn="bl" rotWithShape="0"/>
                </a:effectLst>
              </a:endParaRPr>
            </a:p>
          </p:txBody>
        </p:sp>
      </p:grpSp>
      <p:sp>
        <p:nvSpPr>
          <p:cNvPr id="14" name="13 Metin kutusu"/>
          <p:cNvSpPr txBox="1"/>
          <p:nvPr/>
        </p:nvSpPr>
        <p:spPr>
          <a:xfrm>
            <a:off x="226986" y="6417266"/>
            <a:ext cx="8774170" cy="369320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YÖNETİM </a:t>
            </a:r>
            <a:r>
              <a:rPr lang="tr-T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ÇALIŞTAYI             </a:t>
            </a:r>
            <a:r>
              <a:rPr lang="tr-TR" sz="1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5-7 </a:t>
            </a:r>
            <a:r>
              <a:rPr lang="tr-TR" sz="12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Şubat </a:t>
            </a:r>
            <a:r>
              <a:rPr lang="tr-TR" sz="1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2016                    </a:t>
            </a:r>
            <a:r>
              <a:rPr lang="tr-TR" sz="105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ANTALYA </a:t>
            </a:r>
            <a:endParaRPr lang="tr-TR" sz="6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14 Metin kutusu"/>
          <p:cNvSpPr txBox="1"/>
          <p:nvPr/>
        </p:nvSpPr>
        <p:spPr>
          <a:xfrm>
            <a:off x="3929058" y="428604"/>
            <a:ext cx="65008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5846 SAYILI FİKİR VE SANAT ESERLERİ KANUNU’NDA </a:t>
            </a:r>
            <a:br>
              <a:rPr lang="tr-TR" dirty="0" smtClean="0"/>
            </a:br>
            <a:r>
              <a:rPr lang="tr-TR" dirty="0" smtClean="0"/>
              <a:t>DEĞİŞİKLİK TALEPLERİ</a:t>
            </a:r>
          </a:p>
          <a:p>
            <a:endParaRPr lang="tr-TR" dirty="0"/>
          </a:p>
        </p:txBody>
      </p:sp>
      <p:sp>
        <p:nvSpPr>
          <p:cNvPr id="17" name="16 Metin kutusu"/>
          <p:cNvSpPr txBox="1"/>
          <p:nvPr/>
        </p:nvSpPr>
        <p:spPr>
          <a:xfrm>
            <a:off x="3929058" y="3071810"/>
            <a:ext cx="4500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18" name="17 Dikdörtgen"/>
          <p:cNvSpPr/>
          <p:nvPr/>
        </p:nvSpPr>
        <p:spPr>
          <a:xfrm>
            <a:off x="611560" y="1720841"/>
            <a:ext cx="48245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dirty="0" smtClean="0"/>
              <a:t> </a:t>
            </a:r>
          </a:p>
          <a:p>
            <a:r>
              <a:rPr lang="tr-TR" sz="2400" dirty="0" smtClean="0"/>
              <a:t> </a:t>
            </a:r>
            <a:endParaRPr lang="tr-TR" sz="2400" dirty="0"/>
          </a:p>
        </p:txBody>
      </p:sp>
      <p:sp>
        <p:nvSpPr>
          <p:cNvPr id="16" name="15 Dikdörtgen"/>
          <p:cNvSpPr/>
          <p:nvPr/>
        </p:nvSpPr>
        <p:spPr>
          <a:xfrm>
            <a:off x="1907704" y="2310838"/>
            <a:ext cx="583264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a)Kanundaki düzenlemeye göre; yayınlarda kullanılan eserlerle ilgili olarak hak sahiplerinin (eser sahibi, icracı, yapımcı) bireysel hak takip imkanı bulunmaktadır. Pratik uygulama açısından bakıldığında,</a:t>
            </a:r>
          </a:p>
          <a:p>
            <a:r>
              <a:rPr lang="tr-TR" sz="2400" b="1" dirty="0" smtClean="0"/>
              <a:t>Hak takibinin sadece meslek birlikleri eliyle yapılabileceği hüküm altına alınması,</a:t>
            </a:r>
            <a:endParaRPr lang="tr-TR" sz="2400" dirty="0" smtClean="0"/>
          </a:p>
          <a:p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3 Grup"/>
          <p:cNvGrpSpPr/>
          <p:nvPr/>
        </p:nvGrpSpPr>
        <p:grpSpPr>
          <a:xfrm>
            <a:off x="-540568" y="-1539552"/>
            <a:ext cx="9973584" cy="9973584"/>
            <a:chOff x="-1531348" y="6584145"/>
            <a:chExt cx="1952128" cy="1952128"/>
          </a:xfrm>
        </p:grpSpPr>
        <p:sp>
          <p:nvSpPr>
            <p:cNvPr id="5" name="4 Halka"/>
            <p:cNvSpPr/>
            <p:nvPr/>
          </p:nvSpPr>
          <p:spPr>
            <a:xfrm>
              <a:off x="-1531348" y="6584145"/>
              <a:ext cx="1952128" cy="1952128"/>
            </a:xfrm>
            <a:prstGeom prst="donut">
              <a:avLst>
                <a:gd name="adj" fmla="val 11128"/>
              </a:avLst>
            </a:prstGeom>
            <a:noFill/>
            <a:ln w="7620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  <p:sp>
          <p:nvSpPr>
            <p:cNvPr id="6" name="5 Halka"/>
            <p:cNvSpPr/>
            <p:nvPr/>
          </p:nvSpPr>
          <p:spPr>
            <a:xfrm>
              <a:off x="-1115888" y="6932984"/>
              <a:ext cx="1143744" cy="1143744"/>
            </a:xfrm>
            <a:prstGeom prst="donut">
              <a:avLst>
                <a:gd name="adj" fmla="val 11128"/>
              </a:avLst>
            </a:prstGeom>
            <a:noFill/>
            <a:ln w="571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  <p:sp>
          <p:nvSpPr>
            <p:cNvPr id="7" name="6 Halka"/>
            <p:cNvSpPr/>
            <p:nvPr/>
          </p:nvSpPr>
          <p:spPr>
            <a:xfrm>
              <a:off x="-872008" y="7176864"/>
              <a:ext cx="648072" cy="648072"/>
            </a:xfrm>
            <a:prstGeom prst="donut">
              <a:avLst>
                <a:gd name="adj" fmla="val 11128"/>
              </a:avLst>
            </a:prstGeom>
            <a:noFill/>
            <a:ln w="28575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</p:grpSp>
      <p:sp>
        <p:nvSpPr>
          <p:cNvPr id="12" name="11 Dikdörtgen"/>
          <p:cNvSpPr/>
          <p:nvPr/>
        </p:nvSpPr>
        <p:spPr>
          <a:xfrm>
            <a:off x="0" y="0"/>
            <a:ext cx="9144000" cy="12144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reflection blurRad="6350" stA="50000" endA="300" endPos="90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pic>
        <p:nvPicPr>
          <p:cNvPr id="8" name="7 Resim" descr="ratem_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lum contrast="-40000"/>
          </a:blip>
          <a:srcRect l="4468" t="11111" r="4660" b="11111"/>
          <a:stretch>
            <a:fillRect/>
          </a:stretch>
        </p:blipFill>
        <p:spPr>
          <a:xfrm>
            <a:off x="357158" y="214290"/>
            <a:ext cx="2357454" cy="84626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12 Dikdörtgen"/>
          <p:cNvSpPr/>
          <p:nvPr/>
        </p:nvSpPr>
        <p:spPr>
          <a:xfrm>
            <a:off x="0" y="6250789"/>
            <a:ext cx="9144000" cy="6072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reflection blurRad="6350" stA="50000" endA="300" endPos="90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pSp>
        <p:nvGrpSpPr>
          <p:cNvPr id="3" name="10 Grup"/>
          <p:cNvGrpSpPr/>
          <p:nvPr/>
        </p:nvGrpSpPr>
        <p:grpSpPr>
          <a:xfrm>
            <a:off x="8001024" y="6272364"/>
            <a:ext cx="1142976" cy="585660"/>
            <a:chOff x="3929058" y="3828446"/>
            <a:chExt cx="1801972" cy="923330"/>
          </a:xfrm>
        </p:grpSpPr>
        <p:sp>
          <p:nvSpPr>
            <p:cNvPr id="9" name="8 Metin kutusu"/>
            <p:cNvSpPr txBox="1"/>
            <p:nvPr/>
          </p:nvSpPr>
          <p:spPr>
            <a:xfrm>
              <a:off x="3929058" y="3828446"/>
              <a:ext cx="1348446" cy="923330"/>
            </a:xfrm>
            <a:prstGeom prst="rect">
              <a:avLst/>
            </a:prstGeom>
            <a:noFill/>
          </p:spPr>
          <p:txBody>
            <a:bodyPr wrap="none" rtlCol="0">
              <a:prstTxWarp prst="textFadeRight">
                <a:avLst/>
              </a:prstTxWarp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r>
                <a:rPr lang="tr-TR" sz="3200" b="1" cap="all" dirty="0" smtClean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reflection blurRad="6350" stA="55000" endA="50" endPos="85000" dir="5400000" sy="-100000" algn="bl" rotWithShape="0"/>
                  </a:effectLst>
                  <a:latin typeface="Nyala" pitchFamily="2" charset="0"/>
                </a:rPr>
                <a:t>15.</a:t>
              </a:r>
              <a:r>
                <a:rPr lang="tr-TR" b="1" cap="all" dirty="0" smtClean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reflection blurRad="6350" stA="55000" endA="50" endPos="85000" dir="5400000" sy="-100000" algn="bl" rotWithShape="0"/>
                  </a:effectLst>
                  <a:latin typeface="Nyala" pitchFamily="2" charset="0"/>
                </a:rPr>
                <a:t>yIL</a:t>
              </a:r>
              <a:endParaRPr lang="tr-TR" b="1" cap="all" dirty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5000" endA="50" endPos="85000" dir="5400000" sy="-100000" algn="bl" rotWithShape="0"/>
                </a:effectLst>
                <a:latin typeface="Nyala" pitchFamily="2" charset="0"/>
              </a:endParaRPr>
            </a:p>
          </p:txBody>
        </p:sp>
        <p:sp>
          <p:nvSpPr>
            <p:cNvPr id="10" name="9 Metin kutusu"/>
            <p:cNvSpPr txBox="1"/>
            <p:nvPr/>
          </p:nvSpPr>
          <p:spPr>
            <a:xfrm rot="20787461">
              <a:off x="4302270" y="3941766"/>
              <a:ext cx="1428760" cy="642942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>
                  <a:gd name="adj" fmla="val 2315240"/>
                </a:avLst>
              </a:prstTxWarp>
              <a:spAutoFit/>
            </a:bodyPr>
            <a:lstStyle/>
            <a:p>
              <a:r>
                <a:rPr lang="tr-TR" sz="8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ffectLst>
                    <a:reflection blurRad="6350" stA="55000" endA="50" endPos="85000" dist="29997" dir="5400000" sy="-100000" algn="bl" rotWithShape="0"/>
                  </a:effectLst>
                </a:rPr>
                <a:t>2001 - 2016</a:t>
              </a:r>
              <a:endParaRPr lang="tr-TR" sz="8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50" endPos="85000" dist="29997" dir="5400000" sy="-100000" algn="bl" rotWithShape="0"/>
                </a:effectLst>
              </a:endParaRPr>
            </a:p>
          </p:txBody>
        </p:sp>
      </p:grpSp>
      <p:sp>
        <p:nvSpPr>
          <p:cNvPr id="14" name="13 Metin kutusu"/>
          <p:cNvSpPr txBox="1"/>
          <p:nvPr/>
        </p:nvSpPr>
        <p:spPr>
          <a:xfrm>
            <a:off x="226986" y="6417266"/>
            <a:ext cx="8774170" cy="369320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YÖNETİM </a:t>
            </a:r>
            <a:r>
              <a:rPr lang="tr-T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ÇALIŞTAYI             </a:t>
            </a:r>
            <a:r>
              <a:rPr lang="tr-TR" sz="1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5-7 </a:t>
            </a:r>
            <a:r>
              <a:rPr lang="tr-TR" sz="12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Şubat </a:t>
            </a:r>
            <a:r>
              <a:rPr lang="tr-TR" sz="1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2016                    </a:t>
            </a:r>
            <a:r>
              <a:rPr lang="tr-TR" sz="105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ANTALYA </a:t>
            </a:r>
            <a:endParaRPr lang="tr-TR" sz="6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14 Metin kutusu"/>
          <p:cNvSpPr txBox="1"/>
          <p:nvPr/>
        </p:nvSpPr>
        <p:spPr>
          <a:xfrm>
            <a:off x="3929058" y="428604"/>
            <a:ext cx="65008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5846 SAYILI FİKİR VE SANAT ESERLERİ KANUNU’NDA </a:t>
            </a:r>
            <a:br>
              <a:rPr lang="tr-TR" dirty="0" smtClean="0"/>
            </a:br>
            <a:r>
              <a:rPr lang="tr-TR" dirty="0" smtClean="0"/>
              <a:t>DEĞİŞİKLİK TALEPLERİ</a:t>
            </a:r>
          </a:p>
          <a:p>
            <a:endParaRPr lang="tr-TR" dirty="0"/>
          </a:p>
        </p:txBody>
      </p:sp>
      <p:sp>
        <p:nvSpPr>
          <p:cNvPr id="17" name="16 Metin kutusu"/>
          <p:cNvSpPr txBox="1"/>
          <p:nvPr/>
        </p:nvSpPr>
        <p:spPr>
          <a:xfrm>
            <a:off x="3929058" y="3071810"/>
            <a:ext cx="4500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18" name="17 Dikdörtgen"/>
          <p:cNvSpPr/>
          <p:nvPr/>
        </p:nvSpPr>
        <p:spPr>
          <a:xfrm>
            <a:off x="611560" y="1720841"/>
            <a:ext cx="48245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dirty="0" smtClean="0"/>
              <a:t> </a:t>
            </a:r>
          </a:p>
          <a:p>
            <a:r>
              <a:rPr lang="tr-TR" sz="2400" dirty="0" smtClean="0"/>
              <a:t> </a:t>
            </a:r>
            <a:endParaRPr lang="tr-TR" sz="2400" dirty="0"/>
          </a:p>
        </p:txBody>
      </p:sp>
      <p:sp>
        <p:nvSpPr>
          <p:cNvPr id="16" name="15 Dikdörtgen"/>
          <p:cNvSpPr/>
          <p:nvPr/>
        </p:nvSpPr>
        <p:spPr>
          <a:xfrm>
            <a:off x="1907704" y="2775892"/>
            <a:ext cx="58326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 b)Birden fazla meslek birliği bulunduğundan (ve yeni meslek birliklerinin kurulabilmesi de imkan dahilinde olduğundan) kullanıcıların, </a:t>
            </a:r>
          </a:p>
          <a:p>
            <a:r>
              <a:rPr lang="tr-TR" sz="2400" b="1" dirty="0" smtClean="0"/>
              <a:t>Hak takibi tek elden yapılmalı ve kullanıcılar bu yapı ile muhatap olmaları, 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3 Grup"/>
          <p:cNvGrpSpPr/>
          <p:nvPr/>
        </p:nvGrpSpPr>
        <p:grpSpPr>
          <a:xfrm>
            <a:off x="-540568" y="-1539552"/>
            <a:ext cx="9973584" cy="9973584"/>
            <a:chOff x="-1531348" y="6584145"/>
            <a:chExt cx="1952128" cy="1952128"/>
          </a:xfrm>
        </p:grpSpPr>
        <p:sp>
          <p:nvSpPr>
            <p:cNvPr id="5" name="4 Halka"/>
            <p:cNvSpPr/>
            <p:nvPr/>
          </p:nvSpPr>
          <p:spPr>
            <a:xfrm>
              <a:off x="-1531348" y="6584145"/>
              <a:ext cx="1952128" cy="1952128"/>
            </a:xfrm>
            <a:prstGeom prst="donut">
              <a:avLst>
                <a:gd name="adj" fmla="val 11128"/>
              </a:avLst>
            </a:prstGeom>
            <a:noFill/>
            <a:ln w="7620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  <p:sp>
          <p:nvSpPr>
            <p:cNvPr id="6" name="5 Halka"/>
            <p:cNvSpPr/>
            <p:nvPr/>
          </p:nvSpPr>
          <p:spPr>
            <a:xfrm>
              <a:off x="-1115888" y="6932984"/>
              <a:ext cx="1143744" cy="1143744"/>
            </a:xfrm>
            <a:prstGeom prst="donut">
              <a:avLst>
                <a:gd name="adj" fmla="val 11128"/>
              </a:avLst>
            </a:prstGeom>
            <a:noFill/>
            <a:ln w="571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  <p:sp>
          <p:nvSpPr>
            <p:cNvPr id="7" name="6 Halka"/>
            <p:cNvSpPr/>
            <p:nvPr/>
          </p:nvSpPr>
          <p:spPr>
            <a:xfrm>
              <a:off x="-872008" y="7176864"/>
              <a:ext cx="648072" cy="648072"/>
            </a:xfrm>
            <a:prstGeom prst="donut">
              <a:avLst>
                <a:gd name="adj" fmla="val 11128"/>
              </a:avLst>
            </a:prstGeom>
            <a:noFill/>
            <a:ln w="28575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</p:grpSp>
      <p:sp>
        <p:nvSpPr>
          <p:cNvPr id="12" name="11 Dikdörtgen"/>
          <p:cNvSpPr/>
          <p:nvPr/>
        </p:nvSpPr>
        <p:spPr>
          <a:xfrm>
            <a:off x="0" y="0"/>
            <a:ext cx="9144000" cy="12144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reflection blurRad="6350" stA="50000" endA="300" endPos="90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pic>
        <p:nvPicPr>
          <p:cNvPr id="8" name="7 Resim" descr="ratem_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lum contrast="-40000"/>
          </a:blip>
          <a:srcRect l="4468" t="11111" r="4660" b="11111"/>
          <a:stretch>
            <a:fillRect/>
          </a:stretch>
        </p:blipFill>
        <p:spPr>
          <a:xfrm>
            <a:off x="357158" y="214290"/>
            <a:ext cx="2357454" cy="84626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12 Dikdörtgen"/>
          <p:cNvSpPr/>
          <p:nvPr/>
        </p:nvSpPr>
        <p:spPr>
          <a:xfrm>
            <a:off x="0" y="6250789"/>
            <a:ext cx="9144000" cy="6072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reflection blurRad="6350" stA="50000" endA="300" endPos="90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pSp>
        <p:nvGrpSpPr>
          <p:cNvPr id="3" name="10 Grup"/>
          <p:cNvGrpSpPr/>
          <p:nvPr/>
        </p:nvGrpSpPr>
        <p:grpSpPr>
          <a:xfrm>
            <a:off x="8001024" y="6272364"/>
            <a:ext cx="1142976" cy="585660"/>
            <a:chOff x="3929058" y="3828446"/>
            <a:chExt cx="1801972" cy="923330"/>
          </a:xfrm>
        </p:grpSpPr>
        <p:sp>
          <p:nvSpPr>
            <p:cNvPr id="9" name="8 Metin kutusu"/>
            <p:cNvSpPr txBox="1"/>
            <p:nvPr/>
          </p:nvSpPr>
          <p:spPr>
            <a:xfrm>
              <a:off x="3929058" y="3828446"/>
              <a:ext cx="1348446" cy="923330"/>
            </a:xfrm>
            <a:prstGeom prst="rect">
              <a:avLst/>
            </a:prstGeom>
            <a:noFill/>
          </p:spPr>
          <p:txBody>
            <a:bodyPr wrap="none" rtlCol="0">
              <a:prstTxWarp prst="textFadeRight">
                <a:avLst/>
              </a:prstTxWarp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r>
                <a:rPr lang="tr-TR" sz="3200" b="1" cap="all" dirty="0" smtClean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reflection blurRad="6350" stA="55000" endA="50" endPos="85000" dir="5400000" sy="-100000" algn="bl" rotWithShape="0"/>
                  </a:effectLst>
                  <a:latin typeface="Nyala" pitchFamily="2" charset="0"/>
                </a:rPr>
                <a:t>15.</a:t>
              </a:r>
              <a:r>
                <a:rPr lang="tr-TR" b="1" cap="all" dirty="0" smtClean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reflection blurRad="6350" stA="55000" endA="50" endPos="85000" dir="5400000" sy="-100000" algn="bl" rotWithShape="0"/>
                  </a:effectLst>
                  <a:latin typeface="Nyala" pitchFamily="2" charset="0"/>
                </a:rPr>
                <a:t>yIL</a:t>
              </a:r>
              <a:endParaRPr lang="tr-TR" b="1" cap="all" dirty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5000" endA="50" endPos="85000" dir="5400000" sy="-100000" algn="bl" rotWithShape="0"/>
                </a:effectLst>
                <a:latin typeface="Nyala" pitchFamily="2" charset="0"/>
              </a:endParaRPr>
            </a:p>
          </p:txBody>
        </p:sp>
        <p:sp>
          <p:nvSpPr>
            <p:cNvPr id="10" name="9 Metin kutusu"/>
            <p:cNvSpPr txBox="1"/>
            <p:nvPr/>
          </p:nvSpPr>
          <p:spPr>
            <a:xfrm rot="20787461">
              <a:off x="4302270" y="3941766"/>
              <a:ext cx="1428760" cy="642942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>
                  <a:gd name="adj" fmla="val 2315240"/>
                </a:avLst>
              </a:prstTxWarp>
              <a:spAutoFit/>
            </a:bodyPr>
            <a:lstStyle/>
            <a:p>
              <a:r>
                <a:rPr lang="tr-TR" sz="8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ffectLst>
                    <a:reflection blurRad="6350" stA="55000" endA="50" endPos="85000" dist="29997" dir="5400000" sy="-100000" algn="bl" rotWithShape="0"/>
                  </a:effectLst>
                </a:rPr>
                <a:t>2001 - 2016</a:t>
              </a:r>
              <a:endParaRPr lang="tr-TR" sz="8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50" endPos="85000" dist="29997" dir="5400000" sy="-100000" algn="bl" rotWithShape="0"/>
                </a:effectLst>
              </a:endParaRPr>
            </a:p>
          </p:txBody>
        </p:sp>
      </p:grpSp>
      <p:sp>
        <p:nvSpPr>
          <p:cNvPr id="14" name="13 Metin kutusu"/>
          <p:cNvSpPr txBox="1"/>
          <p:nvPr/>
        </p:nvSpPr>
        <p:spPr>
          <a:xfrm>
            <a:off x="226986" y="6417266"/>
            <a:ext cx="8774170" cy="369320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YÖNETİM </a:t>
            </a:r>
            <a:r>
              <a:rPr lang="tr-T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ÇALIŞTAYI             </a:t>
            </a:r>
            <a:r>
              <a:rPr lang="tr-TR" sz="1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5-7 </a:t>
            </a:r>
            <a:r>
              <a:rPr lang="tr-TR" sz="12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Şubat </a:t>
            </a:r>
            <a:r>
              <a:rPr lang="tr-TR" sz="1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2016                    </a:t>
            </a:r>
            <a:r>
              <a:rPr lang="tr-TR" sz="105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ANTALYA </a:t>
            </a:r>
            <a:endParaRPr lang="tr-TR" sz="6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14 Metin kutusu"/>
          <p:cNvSpPr txBox="1"/>
          <p:nvPr/>
        </p:nvSpPr>
        <p:spPr>
          <a:xfrm>
            <a:off x="3929058" y="428604"/>
            <a:ext cx="65008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5846 SAYILI FİKİR VE SANAT ESERLERİ KANUNU’NDA </a:t>
            </a:r>
            <a:br>
              <a:rPr lang="tr-TR" dirty="0" smtClean="0"/>
            </a:br>
            <a:r>
              <a:rPr lang="tr-TR" dirty="0" smtClean="0"/>
              <a:t>DEĞİŞİKLİK TALEPLERİ</a:t>
            </a:r>
          </a:p>
          <a:p>
            <a:endParaRPr lang="tr-TR" dirty="0"/>
          </a:p>
        </p:txBody>
      </p:sp>
      <p:sp>
        <p:nvSpPr>
          <p:cNvPr id="17" name="16 Metin kutusu"/>
          <p:cNvSpPr txBox="1"/>
          <p:nvPr/>
        </p:nvSpPr>
        <p:spPr>
          <a:xfrm>
            <a:off x="3929058" y="3071810"/>
            <a:ext cx="4500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18" name="17 Dikdörtgen"/>
          <p:cNvSpPr/>
          <p:nvPr/>
        </p:nvSpPr>
        <p:spPr>
          <a:xfrm>
            <a:off x="611560" y="1720841"/>
            <a:ext cx="48245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dirty="0" smtClean="0"/>
              <a:t> </a:t>
            </a:r>
          </a:p>
          <a:p>
            <a:r>
              <a:rPr lang="tr-TR" sz="2400" dirty="0" smtClean="0"/>
              <a:t> </a:t>
            </a:r>
            <a:endParaRPr lang="tr-TR" sz="2400" dirty="0"/>
          </a:p>
        </p:txBody>
      </p:sp>
      <p:sp>
        <p:nvSpPr>
          <p:cNvPr id="16" name="15 Dikdörtgen"/>
          <p:cNvSpPr/>
          <p:nvPr/>
        </p:nvSpPr>
        <p:spPr>
          <a:xfrm>
            <a:off x="1907704" y="1628800"/>
            <a:ext cx="583264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c) </a:t>
            </a:r>
            <a:r>
              <a:rPr lang="tr-TR" sz="2400" b="1" dirty="0" smtClean="0"/>
              <a:t>Uygulamada yaşanan sorunların çözümüne yönelik Tarifelerin belirlenmesinde daha somut esasların belirlenmesi,</a:t>
            </a:r>
            <a:endParaRPr lang="tr-TR" sz="2400" dirty="0" smtClean="0"/>
          </a:p>
          <a:p>
            <a:r>
              <a:rPr lang="tr-TR" sz="2400" dirty="0" smtClean="0"/>
              <a:t>Kanunda bu yönde ayrıntılı hükümler var ise de bu hükümlerin uygulamada bir karşılığı bulunmadığından, Tarifeler konusunda uygulamada yaşanan</a:t>
            </a:r>
          </a:p>
          <a:p>
            <a:r>
              <a:rPr lang="tr-TR" sz="2400" b="1" dirty="0" smtClean="0"/>
              <a:t>sorunları ortadan kaldırabilecek somut hükümlerin getirilmesi,</a:t>
            </a:r>
            <a:endParaRPr lang="tr-TR" sz="2400" dirty="0" smtClean="0"/>
          </a:p>
          <a:p>
            <a:r>
              <a:rPr lang="tr-TR" sz="2400" dirty="0" smtClean="0"/>
              <a:t> 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3 Grup"/>
          <p:cNvGrpSpPr/>
          <p:nvPr/>
        </p:nvGrpSpPr>
        <p:grpSpPr>
          <a:xfrm>
            <a:off x="-540568" y="-1539552"/>
            <a:ext cx="9973584" cy="9973584"/>
            <a:chOff x="-1531348" y="6584145"/>
            <a:chExt cx="1952128" cy="1952128"/>
          </a:xfrm>
        </p:grpSpPr>
        <p:sp>
          <p:nvSpPr>
            <p:cNvPr id="5" name="4 Halka"/>
            <p:cNvSpPr/>
            <p:nvPr/>
          </p:nvSpPr>
          <p:spPr>
            <a:xfrm>
              <a:off x="-1531348" y="6584145"/>
              <a:ext cx="1952128" cy="1952128"/>
            </a:xfrm>
            <a:prstGeom prst="donut">
              <a:avLst>
                <a:gd name="adj" fmla="val 11128"/>
              </a:avLst>
            </a:prstGeom>
            <a:noFill/>
            <a:ln w="7620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  <p:sp>
          <p:nvSpPr>
            <p:cNvPr id="6" name="5 Halka"/>
            <p:cNvSpPr/>
            <p:nvPr/>
          </p:nvSpPr>
          <p:spPr>
            <a:xfrm>
              <a:off x="-1115888" y="6932984"/>
              <a:ext cx="1143744" cy="1143744"/>
            </a:xfrm>
            <a:prstGeom prst="donut">
              <a:avLst>
                <a:gd name="adj" fmla="val 11128"/>
              </a:avLst>
            </a:prstGeom>
            <a:noFill/>
            <a:ln w="571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  <p:sp>
          <p:nvSpPr>
            <p:cNvPr id="7" name="6 Halka"/>
            <p:cNvSpPr/>
            <p:nvPr/>
          </p:nvSpPr>
          <p:spPr>
            <a:xfrm>
              <a:off x="-872008" y="7176864"/>
              <a:ext cx="648072" cy="648072"/>
            </a:xfrm>
            <a:prstGeom prst="donut">
              <a:avLst>
                <a:gd name="adj" fmla="val 11128"/>
              </a:avLst>
            </a:prstGeom>
            <a:noFill/>
            <a:ln w="28575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>
                <a:solidFill>
                  <a:schemeClr val="tx1"/>
                </a:solidFill>
              </a:endParaRPr>
            </a:p>
          </p:txBody>
        </p:sp>
      </p:grpSp>
      <p:sp>
        <p:nvSpPr>
          <p:cNvPr id="12" name="11 Dikdörtgen"/>
          <p:cNvSpPr/>
          <p:nvPr/>
        </p:nvSpPr>
        <p:spPr>
          <a:xfrm>
            <a:off x="0" y="0"/>
            <a:ext cx="9144000" cy="12144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reflection blurRad="6350" stA="50000" endA="300" endPos="90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pic>
        <p:nvPicPr>
          <p:cNvPr id="8" name="7 Resim" descr="ratem_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lum contrast="-40000"/>
          </a:blip>
          <a:srcRect l="4468" t="11111" r="4660" b="11111"/>
          <a:stretch>
            <a:fillRect/>
          </a:stretch>
        </p:blipFill>
        <p:spPr>
          <a:xfrm>
            <a:off x="357158" y="214290"/>
            <a:ext cx="2357454" cy="84626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12 Dikdörtgen"/>
          <p:cNvSpPr/>
          <p:nvPr/>
        </p:nvSpPr>
        <p:spPr>
          <a:xfrm>
            <a:off x="0" y="6250789"/>
            <a:ext cx="9144000" cy="6072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reflection blurRad="6350" stA="50000" endA="300" endPos="90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pSp>
        <p:nvGrpSpPr>
          <p:cNvPr id="3" name="10 Grup"/>
          <p:cNvGrpSpPr/>
          <p:nvPr/>
        </p:nvGrpSpPr>
        <p:grpSpPr>
          <a:xfrm>
            <a:off x="8001024" y="6272364"/>
            <a:ext cx="1142976" cy="585660"/>
            <a:chOff x="3929058" y="3828446"/>
            <a:chExt cx="1801972" cy="923330"/>
          </a:xfrm>
        </p:grpSpPr>
        <p:sp>
          <p:nvSpPr>
            <p:cNvPr id="9" name="8 Metin kutusu"/>
            <p:cNvSpPr txBox="1"/>
            <p:nvPr/>
          </p:nvSpPr>
          <p:spPr>
            <a:xfrm>
              <a:off x="3929058" y="3828446"/>
              <a:ext cx="1348446" cy="923330"/>
            </a:xfrm>
            <a:prstGeom prst="rect">
              <a:avLst/>
            </a:prstGeom>
            <a:noFill/>
          </p:spPr>
          <p:txBody>
            <a:bodyPr wrap="none" rtlCol="0">
              <a:prstTxWarp prst="textFadeRight">
                <a:avLst/>
              </a:prstTxWarp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r>
                <a:rPr lang="tr-TR" sz="3200" b="1" cap="all" dirty="0" smtClean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reflection blurRad="6350" stA="55000" endA="50" endPos="85000" dir="5400000" sy="-100000" algn="bl" rotWithShape="0"/>
                  </a:effectLst>
                  <a:latin typeface="Nyala" pitchFamily="2" charset="0"/>
                </a:rPr>
                <a:t>15.</a:t>
              </a:r>
              <a:r>
                <a:rPr lang="tr-TR" b="1" cap="all" dirty="0" smtClean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reflection blurRad="6350" stA="55000" endA="50" endPos="85000" dir="5400000" sy="-100000" algn="bl" rotWithShape="0"/>
                  </a:effectLst>
                  <a:latin typeface="Nyala" pitchFamily="2" charset="0"/>
                </a:rPr>
                <a:t>yIL</a:t>
              </a:r>
              <a:endParaRPr lang="tr-TR" b="1" cap="all" dirty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5000" endA="50" endPos="85000" dir="5400000" sy="-100000" algn="bl" rotWithShape="0"/>
                </a:effectLst>
                <a:latin typeface="Nyala" pitchFamily="2" charset="0"/>
              </a:endParaRPr>
            </a:p>
          </p:txBody>
        </p:sp>
        <p:sp>
          <p:nvSpPr>
            <p:cNvPr id="10" name="9 Metin kutusu"/>
            <p:cNvSpPr txBox="1"/>
            <p:nvPr/>
          </p:nvSpPr>
          <p:spPr>
            <a:xfrm rot="20787461">
              <a:off x="4302270" y="3941766"/>
              <a:ext cx="1428760" cy="642942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>
                  <a:gd name="adj" fmla="val 2315240"/>
                </a:avLst>
              </a:prstTxWarp>
              <a:spAutoFit/>
            </a:bodyPr>
            <a:lstStyle/>
            <a:p>
              <a:r>
                <a:rPr lang="tr-TR" sz="8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ffectLst>
                    <a:reflection blurRad="6350" stA="55000" endA="50" endPos="85000" dist="29997" dir="5400000" sy="-100000" algn="bl" rotWithShape="0"/>
                  </a:effectLst>
                </a:rPr>
                <a:t>2001 - 2016</a:t>
              </a:r>
              <a:endParaRPr lang="tr-TR" sz="8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50" endPos="85000" dist="29997" dir="5400000" sy="-100000" algn="bl" rotWithShape="0"/>
                </a:effectLst>
              </a:endParaRPr>
            </a:p>
          </p:txBody>
        </p:sp>
      </p:grpSp>
      <p:sp>
        <p:nvSpPr>
          <p:cNvPr id="14" name="13 Metin kutusu"/>
          <p:cNvSpPr txBox="1"/>
          <p:nvPr/>
        </p:nvSpPr>
        <p:spPr>
          <a:xfrm>
            <a:off x="226986" y="6417266"/>
            <a:ext cx="8774170" cy="369320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YÖNETİM </a:t>
            </a:r>
            <a:r>
              <a:rPr lang="tr-T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ÇALIŞTAYI             </a:t>
            </a:r>
            <a:r>
              <a:rPr lang="tr-TR" sz="1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5-7 </a:t>
            </a:r>
            <a:r>
              <a:rPr lang="tr-TR" sz="12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Şubat </a:t>
            </a:r>
            <a:r>
              <a:rPr lang="tr-TR" sz="1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2016                    </a:t>
            </a:r>
            <a:r>
              <a:rPr lang="tr-TR" sz="105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ANTALYA </a:t>
            </a:r>
            <a:endParaRPr lang="tr-TR" sz="6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14 Metin kutusu"/>
          <p:cNvSpPr txBox="1"/>
          <p:nvPr/>
        </p:nvSpPr>
        <p:spPr>
          <a:xfrm>
            <a:off x="3929058" y="428604"/>
            <a:ext cx="65008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5846 SAYILI FİKİR VE SANAT ESERLERİ KANUNU’NDA </a:t>
            </a:r>
            <a:br>
              <a:rPr lang="tr-TR" dirty="0" smtClean="0"/>
            </a:br>
            <a:r>
              <a:rPr lang="tr-TR" dirty="0" smtClean="0"/>
              <a:t>DEĞİŞİKLİK TALEPLERİ</a:t>
            </a:r>
          </a:p>
          <a:p>
            <a:endParaRPr lang="tr-TR" dirty="0"/>
          </a:p>
        </p:txBody>
      </p:sp>
      <p:sp>
        <p:nvSpPr>
          <p:cNvPr id="17" name="16 Metin kutusu"/>
          <p:cNvSpPr txBox="1"/>
          <p:nvPr/>
        </p:nvSpPr>
        <p:spPr>
          <a:xfrm>
            <a:off x="3929058" y="3071810"/>
            <a:ext cx="4500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18" name="17 Dikdörtgen"/>
          <p:cNvSpPr/>
          <p:nvPr/>
        </p:nvSpPr>
        <p:spPr>
          <a:xfrm>
            <a:off x="611560" y="1720841"/>
            <a:ext cx="48245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dirty="0" smtClean="0"/>
              <a:t> </a:t>
            </a:r>
          </a:p>
          <a:p>
            <a:r>
              <a:rPr lang="tr-TR" sz="2400" dirty="0" smtClean="0"/>
              <a:t> </a:t>
            </a:r>
            <a:endParaRPr lang="tr-TR" sz="2400" dirty="0"/>
          </a:p>
        </p:txBody>
      </p:sp>
      <p:sp>
        <p:nvSpPr>
          <p:cNvPr id="16" name="15 Dikdörtgen"/>
          <p:cNvSpPr/>
          <p:nvPr/>
        </p:nvSpPr>
        <p:spPr>
          <a:xfrm>
            <a:off x="1907704" y="1628800"/>
            <a:ext cx="58326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d) Yıllar süren uygulamadan, Kanundaki mevcut uzlaştırma mekanizmasının pratik bir sonucu bulunmamaktadır.</a:t>
            </a:r>
          </a:p>
          <a:p>
            <a:r>
              <a:rPr lang="tr-TR" sz="2400" dirty="0" smtClean="0"/>
              <a:t>Meslek birlikleri ve kullanıcılar arasında her zaman uyuşmazlık çıkma ihtimali bulunduğundan, </a:t>
            </a:r>
          </a:p>
          <a:p>
            <a:r>
              <a:rPr lang="tr-TR" sz="2400" b="1" dirty="0" smtClean="0"/>
              <a:t>hızlı, uygulanabilir ve adil bir uzlaştırma mekanizmasının kurulması,</a:t>
            </a:r>
            <a:r>
              <a:rPr lang="tr-TR" sz="2400" dirty="0" smtClean="0"/>
              <a:t> </a:t>
            </a:r>
          </a:p>
          <a:p>
            <a:r>
              <a:rPr lang="tr-TR" sz="2400" dirty="0" smtClean="0"/>
              <a:t> 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609</Words>
  <Application>Microsoft Office PowerPoint</Application>
  <PresentationFormat>Ekran Gösterisi (4:3)</PresentationFormat>
  <Paragraphs>113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ADMIN</dc:creator>
  <cp:lastModifiedBy>RATEM</cp:lastModifiedBy>
  <cp:revision>17</cp:revision>
  <dcterms:created xsi:type="dcterms:W3CDTF">2016-02-04T11:24:48Z</dcterms:created>
  <dcterms:modified xsi:type="dcterms:W3CDTF">2016-02-05T20:56:25Z</dcterms:modified>
</cp:coreProperties>
</file>